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Aldrich" panose="020B0604020202020204" charset="0"/>
      <p:regular r:id="rId52"/>
    </p:embeddedFont>
    <p:embeddedFont>
      <p:font typeface="Bai Jamjuree" panose="020B0604020202020204" charset="-34"/>
      <p:regular r:id="rId53"/>
      <p:bold r:id="rId54"/>
      <p:italic r:id="rId55"/>
      <p:boldItalic r:id="rId56"/>
    </p:embeddedFont>
    <p:embeddedFont>
      <p:font typeface="Bai Jamjuree SemiBold" panose="020B0604020202020204" charset="-34"/>
      <p:regular r:id="rId57"/>
      <p:bold r:id="rId58"/>
      <p:italic r:id="rId59"/>
      <p:boldItalic r:id="rId60"/>
    </p:embeddedFont>
    <p:embeddedFont>
      <p:font typeface="Calibri" panose="020F0502020204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417B9-D16E-4266-8F44-B33151DD2A57}">
  <a:tblStyle styleId="{5B4417B9-D16E-4266-8F44-B33151DD2A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62" y="1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24338639b37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24338639b37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24338639b3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24338639b3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24338639b3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24338639b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2436eced996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2436eced996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24338639b3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24338639b3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4338639b3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24338639b3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2436eced996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2436eced996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24338639b3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24338639b3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24338639b37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24338639b3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24338639b3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24338639b3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24338639b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24338639b3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24338639b3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24338639b3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g24338639b3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4" name="Google Shape;2894;g24338639b3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24338639b3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24338639b3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24338639b37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24338639b3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24338639b37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24338639b3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2436eced99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2436eced99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2436eced99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2436eced99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2436eced99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2436eced99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24338639b3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24338639b3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24338639b3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24338639b3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g24338639b37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5" name="Google Shape;2955;g24338639b3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24338639b37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24338639b37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24338639b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24338639b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24338639b37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24338639b3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2436eced996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2436eced99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24338639b3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24338639b3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2436eced996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2436eced996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g24338639b3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8" name="Google Shape;3028;g24338639b3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g24338639b37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9" name="Google Shape;3039;g24338639b3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4338639b3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24338639b3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24338639b3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24338639b3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24338639b37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24338639b37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g2436eced996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2" name="Google Shape;3072;g2436eced996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2436eced996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2436eced996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2436eced996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2436eced99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2436eced996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2436eced996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2436eced996_1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2436eced996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2436eced996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2436eced996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7"/>
        <p:cNvGrpSpPr/>
        <p:nvPr/>
      </p:nvGrpSpPr>
      <p:grpSpPr>
        <a:xfrm>
          <a:off x="0" y="0"/>
          <a:ext cx="0" cy="0"/>
          <a:chOff x="0" y="0"/>
          <a:chExt cx="0" cy="0"/>
        </a:xfrm>
      </p:grpSpPr>
      <p:sp>
        <p:nvSpPr>
          <p:cNvPr id="3148" name="Google Shape;3148;g24338639b37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9" name="Google Shape;3149;g24338639b37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2436eced99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2436eced99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12948bcd1fb_0_2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3e9dbcaf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24338639b3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24338639b3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2436eced996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2436eced996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2436eced996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2436eced996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53"/>
          <p:cNvSpPr txBox="1">
            <a:spLocks noGrp="1"/>
          </p:cNvSpPr>
          <p:nvPr>
            <p:ph type="ctrTitle"/>
          </p:nvPr>
        </p:nvSpPr>
        <p:spPr>
          <a:xfrm>
            <a:off x="1024274" y="1541473"/>
            <a:ext cx="6983325"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CRIME ANALYSIS</a:t>
            </a:r>
            <a:r>
              <a:rPr lang="en" dirty="0"/>
              <a:t> </a:t>
            </a:r>
            <a:r>
              <a:rPr lang="en" sz="5050" dirty="0">
                <a:solidFill>
                  <a:schemeClr val="dk2"/>
                </a:solidFill>
              </a:rPr>
              <a:t>Major Project </a:t>
            </a:r>
            <a:endParaRPr sz="5050" dirty="0">
              <a:solidFill>
                <a:schemeClr val="dk2"/>
              </a:solidFill>
            </a:endParaRPr>
          </a:p>
        </p:txBody>
      </p:sp>
      <p:cxnSp>
        <p:nvCxnSpPr>
          <p:cNvPr id="2582" name="Google Shape;2582;p53"/>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
        <p:nvSpPr>
          <p:cNvPr id="2583" name="Google Shape;2583;p53"/>
          <p:cNvSpPr txBox="1"/>
          <p:nvPr/>
        </p:nvSpPr>
        <p:spPr>
          <a:xfrm>
            <a:off x="1136400" y="3237375"/>
            <a:ext cx="687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Muffakham Jah College of Engineering and Technology</a:t>
            </a:r>
            <a:endParaRPr b="1">
              <a:solidFill>
                <a:schemeClr val="lt1"/>
              </a:solidFill>
              <a:latin typeface="Bai Jamjuree"/>
              <a:ea typeface="Bai Jamjuree"/>
              <a:cs typeface="Bai Jamjuree"/>
              <a:sym typeface="Bai Jamjuree"/>
            </a:endParaRPr>
          </a:p>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Department of Computer Science &amp; Engineering</a:t>
            </a:r>
            <a:endParaRPr b="1">
              <a:solidFill>
                <a:schemeClr val="lt1"/>
              </a:solidFill>
              <a:latin typeface="Bai Jamjuree"/>
              <a:ea typeface="Bai Jamjuree"/>
              <a:cs typeface="Bai Jamjuree"/>
              <a:sym typeface="Bai Jamjuree"/>
            </a:endParaRPr>
          </a:p>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B.E. VIII SEM(2022-2023)</a:t>
            </a:r>
            <a:endParaRPr b="1">
              <a:solidFill>
                <a:schemeClr val="lt1"/>
              </a:solidFill>
              <a:latin typeface="Bai Jamjuree"/>
              <a:ea typeface="Bai Jamjuree"/>
              <a:cs typeface="Bai Jamjuree"/>
              <a:sym typeface="Bai Jamju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81"/>
                                        </p:tgtEl>
                                        <p:attrNameLst>
                                          <p:attrName>style.visibility</p:attrName>
                                        </p:attrNameLst>
                                      </p:cBhvr>
                                      <p:to>
                                        <p:strVal val="visible"/>
                                      </p:to>
                                    </p:set>
                                    <p:anim calcmode="lin" valueType="num">
                                      <p:cBhvr additive="base">
                                        <p:cTn id="7" dur="1000"/>
                                        <p:tgtEl>
                                          <p:spTgt spid="258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82"/>
                                        </p:tgtEl>
                                        <p:attrNameLst>
                                          <p:attrName>style.visibility</p:attrName>
                                        </p:attrNameLst>
                                      </p:cBhvr>
                                      <p:to>
                                        <p:strVal val="visible"/>
                                      </p:to>
                                    </p:set>
                                    <p:anim calcmode="lin" valueType="num">
                                      <p:cBhvr additive="base">
                                        <p:cTn id="10" dur="1000"/>
                                        <p:tgtEl>
                                          <p:spTgt spid="2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6" name="Google Shape;2766;p62"/>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Problem Statement</a:t>
            </a:r>
            <a:endParaRPr sz="6000"/>
          </a:p>
        </p:txBody>
      </p:sp>
      <p:sp>
        <p:nvSpPr>
          <p:cNvPr id="2767" name="Google Shape;2767;p62"/>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grpSp>
        <p:nvGrpSpPr>
          <p:cNvPr id="2768" name="Google Shape;2768;p62"/>
          <p:cNvGrpSpPr/>
          <p:nvPr/>
        </p:nvGrpSpPr>
        <p:grpSpPr>
          <a:xfrm flipH="1">
            <a:off x="2124013" y="1936921"/>
            <a:ext cx="793256" cy="182899"/>
            <a:chOff x="2685575" y="2835950"/>
            <a:chExt cx="433000" cy="99825"/>
          </a:xfrm>
        </p:grpSpPr>
        <p:sp>
          <p:nvSpPr>
            <p:cNvPr id="2769" name="Google Shape;2769;p6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62"/>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5" name="Google Shape;2775;p62"/>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6" name="Google Shape;2776;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3"/>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8"/>
                                        </p:tgtEl>
                                        <p:attrNameLst>
                                          <p:attrName>style.visibility</p:attrName>
                                        </p:attrNameLst>
                                      </p:cBhvr>
                                      <p:to>
                                        <p:strVal val="visible"/>
                                      </p:to>
                                    </p:set>
                                    <p:anim calcmode="lin" valueType="num">
                                      <p:cBhvr additive="base">
                                        <p:cTn id="9" dur="1000"/>
                                        <p:tgtEl>
                                          <p:spTgt spid="2768"/>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7"/>
                                        </p:tgtEl>
                                        <p:attrNameLst>
                                          <p:attrName>style.visibility</p:attrName>
                                        </p:attrNameLst>
                                      </p:cBhvr>
                                      <p:to>
                                        <p:strVal val="visible"/>
                                      </p:to>
                                    </p:set>
                                    <p:anim calcmode="lin" valueType="num">
                                      <p:cBhvr additive="base">
                                        <p:cTn id="12" dur="1000"/>
                                        <p:tgtEl>
                                          <p:spTgt spid="2767"/>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6"/>
                                        </p:tgtEl>
                                        <p:attrNameLst>
                                          <p:attrName>style.visibility</p:attrName>
                                        </p:attrNameLst>
                                      </p:cBhvr>
                                      <p:to>
                                        <p:strVal val="visible"/>
                                      </p:to>
                                    </p:set>
                                    <p:anim calcmode="lin" valueType="num">
                                      <p:cBhvr additive="base">
                                        <p:cTn id="15" dur="1000"/>
                                        <p:tgtEl>
                                          <p:spTgt spid="2766"/>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5"/>
                                        </p:tgtEl>
                                        <p:attrNameLst>
                                          <p:attrName>style.visibility</p:attrName>
                                        </p:attrNameLst>
                                      </p:cBhvr>
                                      <p:to>
                                        <p:strVal val="visible"/>
                                      </p:to>
                                    </p:set>
                                    <p:anim calcmode="lin" valueType="num">
                                      <p:cBhvr additive="base">
                                        <p:cTn id="18" dur="1000"/>
                                        <p:tgtEl>
                                          <p:spTgt spid="2775"/>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76"/>
                                        </p:tgtEl>
                                        <p:attrNameLst>
                                          <p:attrName>style.visibility</p:attrName>
                                        </p:attrNameLst>
                                      </p:cBhvr>
                                      <p:to>
                                        <p:strVal val="visible"/>
                                      </p:to>
                                    </p:set>
                                    <p:animEffect transition="in" filter="fade">
                                      <p:cBhvr>
                                        <p:cTn id="21" dur="1000"/>
                                        <p:tgtEl>
                                          <p:spTgt spid="2776"/>
                                        </p:tgtEl>
                                      </p:cBhvr>
                                    </p:animEffect>
                                  </p:childTnLst>
                                </p:cTn>
                              </p:par>
                              <p:par>
                                <p:cTn id="22" presetID="10" presetClass="entr" presetSubtype="0" fill="hold" nodeType="withEffect">
                                  <p:stCondLst>
                                    <p:cond delay="0"/>
                                  </p:stCondLst>
                                  <p:childTnLst>
                                    <p:set>
                                      <p:cBhvr>
                                        <p:cTn id="23" dur="1" fill="hold">
                                          <p:stCondLst>
                                            <p:cond delay="0"/>
                                          </p:stCondLst>
                                        </p:cTn>
                                        <p:tgtEl>
                                          <p:spTgt spid="2777"/>
                                        </p:tgtEl>
                                        <p:attrNameLst>
                                          <p:attrName>style.visibility</p:attrName>
                                        </p:attrNameLst>
                                      </p:cBhvr>
                                      <p:to>
                                        <p:strVal val="visible"/>
                                      </p:to>
                                    </p:set>
                                    <p:animEffect transition="in" filter="fade">
                                      <p:cBhvr>
                                        <p:cTn id="24" dur="1000"/>
                                        <p:tgtEl>
                                          <p:spTgt spid="2777"/>
                                        </p:tgtEl>
                                      </p:cBhvr>
                                    </p:animEffect>
                                  </p:childTnLst>
                                </p:cTn>
                              </p:par>
                              <p:par>
                                <p:cTn id="25" presetID="10" presetClass="entr" presetSubtype="0" fill="hold" nodeType="withEffect">
                                  <p:stCondLst>
                                    <p:cond delay="0"/>
                                  </p:stCondLst>
                                  <p:childTnLst>
                                    <p:set>
                                      <p:cBhvr>
                                        <p:cTn id="26" dur="1" fill="hold">
                                          <p:stCondLst>
                                            <p:cond delay="0"/>
                                          </p:stCondLst>
                                        </p:cTn>
                                        <p:tgtEl>
                                          <p:spTgt spid="2778"/>
                                        </p:tgtEl>
                                        <p:attrNameLst>
                                          <p:attrName>style.visibility</p:attrName>
                                        </p:attrNameLst>
                                      </p:cBhvr>
                                      <p:to>
                                        <p:strVal val="visible"/>
                                      </p:to>
                                    </p:set>
                                    <p:animEffect transition="in" filter="fade">
                                      <p:cBhvr>
                                        <p:cTn id="27" dur="1000"/>
                                        <p:tgtEl>
                                          <p:spTgt spid="2778"/>
                                        </p:tgtEl>
                                      </p:cBhvr>
                                    </p:animEffect>
                                  </p:childTnLst>
                                </p:cTn>
                              </p:par>
                              <p:par>
                                <p:cTn id="28" presetID="10" presetClass="entr" presetSubtype="0" fill="hold" nodeType="withEffect">
                                  <p:stCondLst>
                                    <p:cond delay="0"/>
                                  </p:stCondLst>
                                  <p:childTnLst>
                                    <p:set>
                                      <p:cBhvr>
                                        <p:cTn id="29" dur="1" fill="hold">
                                          <p:stCondLst>
                                            <p:cond delay="0"/>
                                          </p:stCondLst>
                                        </p:cTn>
                                        <p:tgtEl>
                                          <p:spTgt spid="2779"/>
                                        </p:tgtEl>
                                        <p:attrNameLst>
                                          <p:attrName>style.visibility</p:attrName>
                                        </p:attrNameLst>
                                      </p:cBhvr>
                                      <p:to>
                                        <p:strVal val="visible"/>
                                      </p:to>
                                    </p:set>
                                    <p:animEffect transition="in" filter="fade">
                                      <p:cBhvr>
                                        <p:cTn id="30" dur="1000"/>
                                        <p:tgtEl>
                                          <p:spTgt spid="2779"/>
                                        </p:tgtEl>
                                      </p:cBhvr>
                                    </p:animEffect>
                                  </p:childTnLst>
                                </p:cTn>
                              </p:par>
                              <p:par>
                                <p:cTn id="31" presetID="10" presetClass="entr" presetSubtype="0" fill="hold" nodeType="withEffect">
                                  <p:stCondLst>
                                    <p:cond delay="0"/>
                                  </p:stCondLst>
                                  <p:childTnLst>
                                    <p:set>
                                      <p:cBhvr>
                                        <p:cTn id="32" dur="1" fill="hold">
                                          <p:stCondLst>
                                            <p:cond delay="0"/>
                                          </p:stCondLst>
                                        </p:cTn>
                                        <p:tgtEl>
                                          <p:spTgt spid="2780"/>
                                        </p:tgtEl>
                                        <p:attrNameLst>
                                          <p:attrName>style.visibility</p:attrName>
                                        </p:attrNameLst>
                                      </p:cBhvr>
                                      <p:to>
                                        <p:strVal val="visible"/>
                                      </p:to>
                                    </p:set>
                                    <p:animEffect transition="in" filter="fade">
                                      <p:cBhvr>
                                        <p:cTn id="33" dur="1000"/>
                                        <p:tgtEl>
                                          <p:spTgt spid="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63"/>
          <p:cNvSpPr txBox="1">
            <a:spLocks noGrp="1"/>
          </p:cNvSpPr>
          <p:nvPr>
            <p:ph type="body" idx="1"/>
          </p:nvPr>
        </p:nvSpPr>
        <p:spPr>
          <a:xfrm>
            <a:off x="715550" y="1152475"/>
            <a:ext cx="5612400" cy="346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a:p>
          <a:p>
            <a:pPr marL="457200" lvl="0" indent="-342900" algn="just" rtl="0">
              <a:spcBef>
                <a:spcPts val="1200"/>
              </a:spcBef>
              <a:spcAft>
                <a:spcPts val="0"/>
              </a:spcAft>
              <a:buSzPts val="1800"/>
              <a:buChar char="●"/>
            </a:pPr>
            <a:r>
              <a:rPr lang="en" sz="1800"/>
              <a:t>To identify crime zones by performing Descriptive Analysis on the past data using K-Means and use multiple techniques to perform analysis to understand the alarming increase in crime rate, crime zones.</a:t>
            </a:r>
            <a:endParaRPr sz="1800"/>
          </a:p>
        </p:txBody>
      </p:sp>
      <p:sp>
        <p:nvSpPr>
          <p:cNvPr id="2786" name="Google Shape;2786;p6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PROBLEM STATEMENT</a:t>
            </a:r>
            <a:endParaRPr/>
          </a:p>
        </p:txBody>
      </p:sp>
      <p:pic>
        <p:nvPicPr>
          <p:cNvPr id="2787" name="Google Shape;2787;p63"/>
          <p:cNvPicPr preferRelativeResize="0"/>
          <p:nvPr/>
        </p:nvPicPr>
        <p:blipFill>
          <a:blip r:embed="rId3">
            <a:alphaModFix/>
          </a:blip>
          <a:stretch>
            <a:fillRect/>
          </a:stretch>
        </p:blipFill>
        <p:spPr>
          <a:xfrm>
            <a:off x="6727150" y="1167725"/>
            <a:ext cx="2043876" cy="2078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64"/>
          <p:cNvSpPr txBox="1">
            <a:spLocks noGrp="1"/>
          </p:cNvSpPr>
          <p:nvPr>
            <p:ph type="body" idx="1"/>
          </p:nvPr>
        </p:nvSpPr>
        <p:spPr>
          <a:xfrm>
            <a:off x="715550" y="1152475"/>
            <a:ext cx="8197500" cy="3821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To build a </a:t>
            </a:r>
            <a:r>
              <a:rPr lang="en" sz="2000" b="1"/>
              <a:t>Web-App</a:t>
            </a:r>
            <a:r>
              <a:rPr lang="en" sz="2000"/>
              <a:t> that :</a:t>
            </a:r>
            <a:endParaRPr sz="2000"/>
          </a:p>
          <a:p>
            <a:pPr marL="457200" lvl="0" indent="-336550" algn="just" rtl="0">
              <a:spcBef>
                <a:spcPts val="0"/>
              </a:spcBef>
              <a:spcAft>
                <a:spcPts val="0"/>
              </a:spcAft>
              <a:buSzPts val="1700"/>
              <a:buChar char="●"/>
            </a:pPr>
            <a:r>
              <a:rPr lang="en" sz="1700"/>
              <a:t>Identifies Crime Hotspots (Districts) based on the past data using K-Means.</a:t>
            </a:r>
            <a:endParaRPr sz="1700"/>
          </a:p>
          <a:p>
            <a:pPr marL="457200" lvl="0" indent="-336550" algn="just" rtl="0">
              <a:spcBef>
                <a:spcPts val="0"/>
              </a:spcBef>
              <a:spcAft>
                <a:spcPts val="0"/>
              </a:spcAft>
              <a:buSzPts val="1700"/>
              <a:buChar char="●"/>
            </a:pPr>
            <a:r>
              <a:rPr lang="en" sz="1700"/>
              <a:t>Predicts future cluster trends for districts based on Estimated Crime Rates (Exponential Smoothing) using Random Forest Classifier. </a:t>
            </a:r>
            <a:endParaRPr sz="1700"/>
          </a:p>
          <a:p>
            <a:pPr marL="457200" lvl="0" indent="-336550" algn="just" rtl="0">
              <a:spcBef>
                <a:spcPts val="0"/>
              </a:spcBef>
              <a:spcAft>
                <a:spcPts val="0"/>
              </a:spcAft>
              <a:buSzPts val="1700"/>
              <a:buChar char="●"/>
            </a:pPr>
            <a:r>
              <a:rPr lang="en" sz="1700"/>
              <a:t>Predicts the Total IPC Crime for the states based on Projected Population (Geometric Growth Method) using Linear Regression. </a:t>
            </a:r>
            <a:endParaRPr sz="1700"/>
          </a:p>
          <a:p>
            <a:pPr marL="457200" lvl="0" indent="-336550" algn="just" rtl="0">
              <a:spcBef>
                <a:spcPts val="0"/>
              </a:spcBef>
              <a:spcAft>
                <a:spcPts val="0"/>
              </a:spcAft>
              <a:buSzPts val="1700"/>
              <a:buChar char="●"/>
            </a:pPr>
            <a:r>
              <a:rPr lang="en" sz="1700"/>
              <a:t>Forecasts the Total IPC Crime and Crime Rate of India using fbprophet. </a:t>
            </a:r>
            <a:endParaRPr sz="1700"/>
          </a:p>
          <a:p>
            <a:pPr marL="457200" lvl="0" indent="-336550" algn="just" rtl="0">
              <a:spcBef>
                <a:spcPts val="0"/>
              </a:spcBef>
              <a:spcAft>
                <a:spcPts val="0"/>
              </a:spcAft>
              <a:buSzPts val="1700"/>
              <a:buChar char="●"/>
            </a:pPr>
            <a:r>
              <a:rPr lang="en" sz="1700"/>
              <a:t>Build dashboards for visualization using Google Charts, Plotly and Choropleth. </a:t>
            </a:r>
            <a:endParaRPr sz="1700"/>
          </a:p>
          <a:p>
            <a:pPr marL="457200" lvl="0" indent="-336550" algn="just" rtl="0">
              <a:spcBef>
                <a:spcPts val="0"/>
              </a:spcBef>
              <a:spcAft>
                <a:spcPts val="0"/>
              </a:spcAft>
              <a:buSzPts val="1700"/>
              <a:buChar char="●"/>
            </a:pPr>
            <a:r>
              <a:rPr lang="en" sz="1700"/>
              <a:t> Web scrapes crime headlines and plots a heatmap to show the intensity of locations making it to the headlines frequently. </a:t>
            </a:r>
            <a:endParaRPr sz="1700"/>
          </a:p>
        </p:txBody>
      </p:sp>
      <p:sp>
        <p:nvSpPr>
          <p:cNvPr id="2793" name="Google Shape;2793;p6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OBJECTIVES</a:t>
            </a:r>
            <a:endParaRPr/>
          </a:p>
        </p:txBody>
      </p:sp>
      <p:sp>
        <p:nvSpPr>
          <p:cNvPr id="2794" name="Google Shape;2794;p64"/>
          <p:cNvSpPr/>
          <p:nvPr/>
        </p:nvSpPr>
        <p:spPr>
          <a:xfrm>
            <a:off x="6840550" y="283074"/>
            <a:ext cx="1890759" cy="108955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65"/>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System Design</a:t>
            </a:r>
            <a:endParaRPr sz="6000"/>
          </a:p>
        </p:txBody>
      </p:sp>
      <p:sp>
        <p:nvSpPr>
          <p:cNvPr id="2800" name="Google Shape;2800;p65"/>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grpSp>
        <p:nvGrpSpPr>
          <p:cNvPr id="2801" name="Google Shape;2801;p65"/>
          <p:cNvGrpSpPr/>
          <p:nvPr/>
        </p:nvGrpSpPr>
        <p:grpSpPr>
          <a:xfrm flipH="1">
            <a:off x="2124013" y="1936921"/>
            <a:ext cx="793256" cy="182899"/>
            <a:chOff x="2685575" y="2835950"/>
            <a:chExt cx="433000" cy="99825"/>
          </a:xfrm>
        </p:grpSpPr>
        <p:sp>
          <p:nvSpPr>
            <p:cNvPr id="2802" name="Google Shape;280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6" name="Google Shape;2806;p65"/>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8" name="Google Shape;2808;p65"/>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809" name="Google Shape;2809;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80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801"/>
                                        </p:tgtEl>
                                        <p:attrNameLst>
                                          <p:attrName>style.visibility</p:attrName>
                                        </p:attrNameLst>
                                      </p:cBhvr>
                                      <p:to>
                                        <p:strVal val="visible"/>
                                      </p:to>
                                    </p:set>
                                    <p:anim calcmode="lin" valueType="num">
                                      <p:cBhvr additive="base">
                                        <p:cTn id="9" dur="1000"/>
                                        <p:tgtEl>
                                          <p:spTgt spid="2801"/>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800"/>
                                        </p:tgtEl>
                                        <p:attrNameLst>
                                          <p:attrName>style.visibility</p:attrName>
                                        </p:attrNameLst>
                                      </p:cBhvr>
                                      <p:to>
                                        <p:strVal val="visible"/>
                                      </p:to>
                                    </p:set>
                                    <p:anim calcmode="lin" valueType="num">
                                      <p:cBhvr additive="base">
                                        <p:cTn id="12" dur="1000"/>
                                        <p:tgtEl>
                                          <p:spTgt spid="2800"/>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99"/>
                                        </p:tgtEl>
                                        <p:attrNameLst>
                                          <p:attrName>style.visibility</p:attrName>
                                        </p:attrNameLst>
                                      </p:cBhvr>
                                      <p:to>
                                        <p:strVal val="visible"/>
                                      </p:to>
                                    </p:set>
                                    <p:anim calcmode="lin" valueType="num">
                                      <p:cBhvr additive="base">
                                        <p:cTn id="15" dur="1000"/>
                                        <p:tgtEl>
                                          <p:spTgt spid="279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808"/>
                                        </p:tgtEl>
                                        <p:attrNameLst>
                                          <p:attrName>style.visibility</p:attrName>
                                        </p:attrNameLst>
                                      </p:cBhvr>
                                      <p:to>
                                        <p:strVal val="visible"/>
                                      </p:to>
                                    </p:set>
                                    <p:anim calcmode="lin" valueType="num">
                                      <p:cBhvr additive="base">
                                        <p:cTn id="18" dur="1000"/>
                                        <p:tgtEl>
                                          <p:spTgt spid="2808"/>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809"/>
                                        </p:tgtEl>
                                        <p:attrNameLst>
                                          <p:attrName>style.visibility</p:attrName>
                                        </p:attrNameLst>
                                      </p:cBhvr>
                                      <p:to>
                                        <p:strVal val="visible"/>
                                      </p:to>
                                    </p:set>
                                    <p:animEffect transition="in" filter="fade">
                                      <p:cBhvr>
                                        <p:cTn id="21" dur="1000"/>
                                        <p:tgtEl>
                                          <p:spTgt spid="2809"/>
                                        </p:tgtEl>
                                      </p:cBhvr>
                                    </p:animEffect>
                                  </p:childTnLst>
                                </p:cTn>
                              </p:par>
                              <p:par>
                                <p:cTn id="22" presetID="10" presetClass="entr" presetSubtype="0" fill="hold" nodeType="withEffect">
                                  <p:stCondLst>
                                    <p:cond delay="0"/>
                                  </p:stCondLst>
                                  <p:childTnLst>
                                    <p:set>
                                      <p:cBhvr>
                                        <p:cTn id="23" dur="1" fill="hold">
                                          <p:stCondLst>
                                            <p:cond delay="0"/>
                                          </p:stCondLst>
                                        </p:cTn>
                                        <p:tgtEl>
                                          <p:spTgt spid="2810"/>
                                        </p:tgtEl>
                                        <p:attrNameLst>
                                          <p:attrName>style.visibility</p:attrName>
                                        </p:attrNameLst>
                                      </p:cBhvr>
                                      <p:to>
                                        <p:strVal val="visible"/>
                                      </p:to>
                                    </p:set>
                                    <p:animEffect transition="in" filter="fade">
                                      <p:cBhvr>
                                        <p:cTn id="24" dur="1000"/>
                                        <p:tgtEl>
                                          <p:spTgt spid="2810"/>
                                        </p:tgtEl>
                                      </p:cBhvr>
                                    </p:animEffect>
                                  </p:childTnLst>
                                </p:cTn>
                              </p:par>
                              <p:par>
                                <p:cTn id="25" presetID="10" presetClass="entr" presetSubtype="0" fill="hold" nodeType="withEffect">
                                  <p:stCondLst>
                                    <p:cond delay="0"/>
                                  </p:stCondLst>
                                  <p:childTnLst>
                                    <p:set>
                                      <p:cBhvr>
                                        <p:cTn id="26" dur="1" fill="hold">
                                          <p:stCondLst>
                                            <p:cond delay="0"/>
                                          </p:stCondLst>
                                        </p:cTn>
                                        <p:tgtEl>
                                          <p:spTgt spid="2811"/>
                                        </p:tgtEl>
                                        <p:attrNameLst>
                                          <p:attrName>style.visibility</p:attrName>
                                        </p:attrNameLst>
                                      </p:cBhvr>
                                      <p:to>
                                        <p:strVal val="visible"/>
                                      </p:to>
                                    </p:set>
                                    <p:animEffect transition="in" filter="fade">
                                      <p:cBhvr>
                                        <p:cTn id="27" dur="1000"/>
                                        <p:tgtEl>
                                          <p:spTgt spid="2811"/>
                                        </p:tgtEl>
                                      </p:cBhvr>
                                    </p:animEffect>
                                  </p:childTnLst>
                                </p:cTn>
                              </p:par>
                              <p:par>
                                <p:cTn id="28" presetID="10" presetClass="entr" presetSubtype="0" fill="hold" nodeType="withEffect">
                                  <p:stCondLst>
                                    <p:cond delay="0"/>
                                  </p:stCondLst>
                                  <p:childTnLst>
                                    <p:set>
                                      <p:cBhvr>
                                        <p:cTn id="29" dur="1" fill="hold">
                                          <p:stCondLst>
                                            <p:cond delay="0"/>
                                          </p:stCondLst>
                                        </p:cTn>
                                        <p:tgtEl>
                                          <p:spTgt spid="2812"/>
                                        </p:tgtEl>
                                        <p:attrNameLst>
                                          <p:attrName>style.visibility</p:attrName>
                                        </p:attrNameLst>
                                      </p:cBhvr>
                                      <p:to>
                                        <p:strVal val="visible"/>
                                      </p:to>
                                    </p:set>
                                    <p:animEffect transition="in" filter="fade">
                                      <p:cBhvr>
                                        <p:cTn id="30" dur="1000"/>
                                        <p:tgtEl>
                                          <p:spTgt spid="2812"/>
                                        </p:tgtEl>
                                      </p:cBhvr>
                                    </p:animEffect>
                                  </p:childTnLst>
                                </p:cTn>
                              </p:par>
                              <p:par>
                                <p:cTn id="31" presetID="10" presetClass="entr" presetSubtype="0" fill="hold" nodeType="withEffect">
                                  <p:stCondLst>
                                    <p:cond delay="0"/>
                                  </p:stCondLst>
                                  <p:childTnLst>
                                    <p:set>
                                      <p:cBhvr>
                                        <p:cTn id="32" dur="1" fill="hold">
                                          <p:stCondLst>
                                            <p:cond delay="0"/>
                                          </p:stCondLst>
                                        </p:cTn>
                                        <p:tgtEl>
                                          <p:spTgt spid="2813"/>
                                        </p:tgtEl>
                                        <p:attrNameLst>
                                          <p:attrName>style.visibility</p:attrName>
                                        </p:attrNameLst>
                                      </p:cBhvr>
                                      <p:to>
                                        <p:strVal val="visible"/>
                                      </p:to>
                                    </p:set>
                                    <p:animEffect transition="in" filter="fade">
                                      <p:cBhvr>
                                        <p:cTn id="33" dur="1000"/>
                                        <p:tgtEl>
                                          <p:spTgt spid="2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sp>
        <p:nvSpPr>
          <p:cNvPr id="2818" name="Google Shape;2818;p6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SYSTEM DESIGN</a:t>
            </a:r>
            <a:endParaRPr/>
          </a:p>
        </p:txBody>
      </p:sp>
      <p:pic>
        <p:nvPicPr>
          <p:cNvPr id="2819" name="Google Shape;2819;p66"/>
          <p:cNvPicPr preferRelativeResize="0"/>
          <p:nvPr/>
        </p:nvPicPr>
        <p:blipFill>
          <a:blip r:embed="rId3">
            <a:alphaModFix/>
          </a:blip>
          <a:stretch>
            <a:fillRect/>
          </a:stretch>
        </p:blipFill>
        <p:spPr>
          <a:xfrm>
            <a:off x="866275" y="1084150"/>
            <a:ext cx="7478375" cy="387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6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SYSTEM OVERVIEW</a:t>
            </a:r>
            <a:endParaRPr/>
          </a:p>
        </p:txBody>
      </p:sp>
      <p:pic>
        <p:nvPicPr>
          <p:cNvPr id="2825" name="Google Shape;2825;p67"/>
          <p:cNvPicPr preferRelativeResize="0"/>
          <p:nvPr/>
        </p:nvPicPr>
        <p:blipFill>
          <a:blip r:embed="rId3">
            <a:alphaModFix/>
          </a:blip>
          <a:stretch>
            <a:fillRect/>
          </a:stretch>
        </p:blipFill>
        <p:spPr>
          <a:xfrm>
            <a:off x="984825" y="1118000"/>
            <a:ext cx="7273353" cy="387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68"/>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Implementation</a:t>
            </a:r>
            <a:endParaRPr sz="6000"/>
          </a:p>
        </p:txBody>
      </p:sp>
      <p:sp>
        <p:nvSpPr>
          <p:cNvPr id="2831" name="Google Shape;2831;p68"/>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05</a:t>
            </a:r>
            <a:endParaRPr/>
          </a:p>
        </p:txBody>
      </p:sp>
      <p:grpSp>
        <p:nvGrpSpPr>
          <p:cNvPr id="2832" name="Google Shape;2832;p68"/>
          <p:cNvGrpSpPr/>
          <p:nvPr/>
        </p:nvGrpSpPr>
        <p:grpSpPr>
          <a:xfrm flipH="1">
            <a:off x="2124013" y="1936921"/>
            <a:ext cx="793256" cy="182899"/>
            <a:chOff x="2685575" y="2835950"/>
            <a:chExt cx="433000" cy="99825"/>
          </a:xfrm>
        </p:grpSpPr>
        <p:sp>
          <p:nvSpPr>
            <p:cNvPr id="2833" name="Google Shape;2833;p6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6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9" name="Google Shape;2839;p68"/>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840" name="Google Shape;2840;p6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837"/>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832"/>
                                        </p:tgtEl>
                                        <p:attrNameLst>
                                          <p:attrName>style.visibility</p:attrName>
                                        </p:attrNameLst>
                                      </p:cBhvr>
                                      <p:to>
                                        <p:strVal val="visible"/>
                                      </p:to>
                                    </p:set>
                                    <p:anim calcmode="lin" valueType="num">
                                      <p:cBhvr additive="base">
                                        <p:cTn id="9" dur="1000"/>
                                        <p:tgtEl>
                                          <p:spTgt spid="2832"/>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831"/>
                                        </p:tgtEl>
                                        <p:attrNameLst>
                                          <p:attrName>style.visibility</p:attrName>
                                        </p:attrNameLst>
                                      </p:cBhvr>
                                      <p:to>
                                        <p:strVal val="visible"/>
                                      </p:to>
                                    </p:set>
                                    <p:anim calcmode="lin" valueType="num">
                                      <p:cBhvr additive="base">
                                        <p:cTn id="12" dur="1000"/>
                                        <p:tgtEl>
                                          <p:spTgt spid="2831"/>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30"/>
                                        </p:tgtEl>
                                        <p:attrNameLst>
                                          <p:attrName>style.visibility</p:attrName>
                                        </p:attrNameLst>
                                      </p:cBhvr>
                                      <p:to>
                                        <p:strVal val="visible"/>
                                      </p:to>
                                    </p:set>
                                    <p:anim calcmode="lin" valueType="num">
                                      <p:cBhvr additive="base">
                                        <p:cTn id="15" dur="1000"/>
                                        <p:tgtEl>
                                          <p:spTgt spid="283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839"/>
                                        </p:tgtEl>
                                        <p:attrNameLst>
                                          <p:attrName>style.visibility</p:attrName>
                                        </p:attrNameLst>
                                      </p:cBhvr>
                                      <p:to>
                                        <p:strVal val="visible"/>
                                      </p:to>
                                    </p:set>
                                    <p:anim calcmode="lin" valueType="num">
                                      <p:cBhvr additive="base">
                                        <p:cTn id="18" dur="1000"/>
                                        <p:tgtEl>
                                          <p:spTgt spid="2839"/>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840"/>
                                        </p:tgtEl>
                                        <p:attrNameLst>
                                          <p:attrName>style.visibility</p:attrName>
                                        </p:attrNameLst>
                                      </p:cBhvr>
                                      <p:to>
                                        <p:strVal val="visible"/>
                                      </p:to>
                                    </p:set>
                                    <p:animEffect transition="in" filter="fade">
                                      <p:cBhvr>
                                        <p:cTn id="21" dur="1000"/>
                                        <p:tgtEl>
                                          <p:spTgt spid="2840"/>
                                        </p:tgtEl>
                                      </p:cBhvr>
                                    </p:animEffect>
                                  </p:childTnLst>
                                </p:cTn>
                              </p:par>
                              <p:par>
                                <p:cTn id="22" presetID="10" presetClass="entr" presetSubtype="0" fill="hold" nodeType="withEffect">
                                  <p:stCondLst>
                                    <p:cond delay="0"/>
                                  </p:stCondLst>
                                  <p:childTnLst>
                                    <p:set>
                                      <p:cBhvr>
                                        <p:cTn id="23" dur="1" fill="hold">
                                          <p:stCondLst>
                                            <p:cond delay="0"/>
                                          </p:stCondLst>
                                        </p:cTn>
                                        <p:tgtEl>
                                          <p:spTgt spid="2841"/>
                                        </p:tgtEl>
                                        <p:attrNameLst>
                                          <p:attrName>style.visibility</p:attrName>
                                        </p:attrNameLst>
                                      </p:cBhvr>
                                      <p:to>
                                        <p:strVal val="visible"/>
                                      </p:to>
                                    </p:set>
                                    <p:animEffect transition="in" filter="fade">
                                      <p:cBhvr>
                                        <p:cTn id="24" dur="1000"/>
                                        <p:tgtEl>
                                          <p:spTgt spid="2841"/>
                                        </p:tgtEl>
                                      </p:cBhvr>
                                    </p:animEffect>
                                  </p:childTnLst>
                                </p:cTn>
                              </p:par>
                              <p:par>
                                <p:cTn id="25" presetID="10" presetClass="entr" presetSubtype="0" fill="hold" nodeType="withEffect">
                                  <p:stCondLst>
                                    <p:cond delay="0"/>
                                  </p:stCondLst>
                                  <p:childTnLst>
                                    <p:set>
                                      <p:cBhvr>
                                        <p:cTn id="26" dur="1" fill="hold">
                                          <p:stCondLst>
                                            <p:cond delay="0"/>
                                          </p:stCondLst>
                                        </p:cTn>
                                        <p:tgtEl>
                                          <p:spTgt spid="2842"/>
                                        </p:tgtEl>
                                        <p:attrNameLst>
                                          <p:attrName>style.visibility</p:attrName>
                                        </p:attrNameLst>
                                      </p:cBhvr>
                                      <p:to>
                                        <p:strVal val="visible"/>
                                      </p:to>
                                    </p:set>
                                    <p:animEffect transition="in" filter="fade">
                                      <p:cBhvr>
                                        <p:cTn id="27" dur="1000"/>
                                        <p:tgtEl>
                                          <p:spTgt spid="2842"/>
                                        </p:tgtEl>
                                      </p:cBhvr>
                                    </p:animEffect>
                                  </p:childTnLst>
                                </p:cTn>
                              </p:par>
                              <p:par>
                                <p:cTn id="28" presetID="10" presetClass="entr" presetSubtype="0" fill="hold" nodeType="withEffect">
                                  <p:stCondLst>
                                    <p:cond delay="0"/>
                                  </p:stCondLst>
                                  <p:childTnLst>
                                    <p:set>
                                      <p:cBhvr>
                                        <p:cTn id="29" dur="1" fill="hold">
                                          <p:stCondLst>
                                            <p:cond delay="0"/>
                                          </p:stCondLst>
                                        </p:cTn>
                                        <p:tgtEl>
                                          <p:spTgt spid="2843"/>
                                        </p:tgtEl>
                                        <p:attrNameLst>
                                          <p:attrName>style.visibility</p:attrName>
                                        </p:attrNameLst>
                                      </p:cBhvr>
                                      <p:to>
                                        <p:strVal val="visible"/>
                                      </p:to>
                                    </p:set>
                                    <p:animEffect transition="in" filter="fade">
                                      <p:cBhvr>
                                        <p:cTn id="30" dur="1000"/>
                                        <p:tgtEl>
                                          <p:spTgt spid="2843"/>
                                        </p:tgtEl>
                                      </p:cBhvr>
                                    </p:animEffect>
                                  </p:childTnLst>
                                </p:cTn>
                              </p:par>
                              <p:par>
                                <p:cTn id="31" presetID="10" presetClass="entr" presetSubtype="0" fill="hold" nodeType="withEffect">
                                  <p:stCondLst>
                                    <p:cond delay="0"/>
                                  </p:stCondLst>
                                  <p:childTnLst>
                                    <p:set>
                                      <p:cBhvr>
                                        <p:cTn id="32" dur="1" fill="hold">
                                          <p:stCondLst>
                                            <p:cond delay="0"/>
                                          </p:stCondLst>
                                        </p:cTn>
                                        <p:tgtEl>
                                          <p:spTgt spid="2844"/>
                                        </p:tgtEl>
                                        <p:attrNameLst>
                                          <p:attrName>style.visibility</p:attrName>
                                        </p:attrNameLst>
                                      </p:cBhvr>
                                      <p:to>
                                        <p:strVal val="visible"/>
                                      </p:to>
                                    </p:set>
                                    <p:animEffect transition="in" filter="fade">
                                      <p:cBhvr>
                                        <p:cTn id="33" dur="1000"/>
                                        <p:tgtEl>
                                          <p:spTgt spid="2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69"/>
          <p:cNvSpPr txBox="1">
            <a:spLocks noGrp="1"/>
          </p:cNvSpPr>
          <p:nvPr>
            <p:ph type="body" idx="1"/>
          </p:nvPr>
        </p:nvSpPr>
        <p:spPr>
          <a:xfrm>
            <a:off x="715550" y="1152475"/>
            <a:ext cx="8103000" cy="3936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FFFFFF"/>
              </a:buClr>
              <a:buSzPts val="1600"/>
              <a:buChar char="●"/>
            </a:pPr>
            <a:r>
              <a:rPr lang="en" sz="1600">
                <a:solidFill>
                  <a:srgbClr val="FFFFFF"/>
                </a:solidFill>
              </a:rPr>
              <a:t>Aim : To Identify Crime Hotspots (Districts) by fetching the past data of 12 Years (2001-2012) and calculating the cluster for each year based on the existing clusters using K-Means and return the mode of the cluster list which helps in getting better insights.</a:t>
            </a:r>
            <a:endParaRPr sz="1600">
              <a:solidFill>
                <a:srgbClr val="FFFFFF"/>
              </a:solidFill>
            </a:endParaRPr>
          </a:p>
          <a:p>
            <a:pPr marL="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Dataset Used : From  NCRB</a:t>
            </a:r>
            <a:endParaRPr sz="1600">
              <a:solidFill>
                <a:srgbClr val="FFFFFF"/>
              </a:solidFill>
            </a:endParaRPr>
          </a:p>
          <a:p>
            <a:pPr marL="45720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Optimal Number of Clusters = 3 (Elbow Method).</a:t>
            </a:r>
            <a:endParaRPr sz="1600">
              <a:solidFill>
                <a:srgbClr val="FFFFFF"/>
              </a:solidFill>
            </a:endParaRPr>
          </a:p>
          <a:p>
            <a:pPr marL="45720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Clusters : </a:t>
            </a:r>
            <a:endParaRPr sz="1600">
              <a:solidFill>
                <a:srgbClr val="FFFFFF"/>
              </a:solidFill>
            </a:endParaRPr>
          </a:p>
          <a:p>
            <a:pPr marL="2743200" lvl="0" indent="-330200" algn="just" rtl="0">
              <a:spcBef>
                <a:spcPts val="0"/>
              </a:spcBef>
              <a:spcAft>
                <a:spcPts val="0"/>
              </a:spcAft>
              <a:buClr>
                <a:srgbClr val="FF0000"/>
              </a:buClr>
              <a:buSzPts val="1600"/>
              <a:buAutoNum type="arabicPeriod"/>
            </a:pPr>
            <a:r>
              <a:rPr lang="en" sz="1600">
                <a:solidFill>
                  <a:srgbClr val="FF0000"/>
                </a:solidFill>
              </a:rPr>
              <a:t>RED ZONE</a:t>
            </a:r>
            <a:endParaRPr sz="1600">
              <a:solidFill>
                <a:srgbClr val="FF0000"/>
              </a:solidFill>
            </a:endParaRPr>
          </a:p>
          <a:p>
            <a:pPr marL="2743200" lvl="0" indent="-330200" algn="just" rtl="0">
              <a:spcBef>
                <a:spcPts val="0"/>
              </a:spcBef>
              <a:spcAft>
                <a:spcPts val="0"/>
              </a:spcAft>
              <a:buClr>
                <a:srgbClr val="FF9900"/>
              </a:buClr>
              <a:buSzPts val="1600"/>
              <a:buAutoNum type="arabicPeriod"/>
            </a:pPr>
            <a:r>
              <a:rPr lang="en" sz="1600">
                <a:solidFill>
                  <a:srgbClr val="FF9900"/>
                </a:solidFill>
                <a:highlight>
                  <a:schemeClr val="dk1"/>
                </a:highlight>
              </a:rPr>
              <a:t>ORANGE ZONE</a:t>
            </a:r>
            <a:endParaRPr sz="1600">
              <a:solidFill>
                <a:srgbClr val="FF9900"/>
              </a:solidFill>
              <a:highlight>
                <a:schemeClr val="dk1"/>
              </a:highlight>
            </a:endParaRPr>
          </a:p>
          <a:p>
            <a:pPr marL="2743200" lvl="0" indent="-330200" algn="just" rtl="0">
              <a:spcBef>
                <a:spcPts val="0"/>
              </a:spcBef>
              <a:spcAft>
                <a:spcPts val="0"/>
              </a:spcAft>
              <a:buClr>
                <a:srgbClr val="00FF00"/>
              </a:buClr>
              <a:buSzPts val="1600"/>
              <a:buAutoNum type="arabicPeriod"/>
            </a:pPr>
            <a:r>
              <a:rPr lang="en" sz="1600">
                <a:solidFill>
                  <a:srgbClr val="00FF00"/>
                </a:solidFill>
              </a:rPr>
              <a:t>GREEN ZONE</a:t>
            </a:r>
            <a:endParaRPr sz="1600">
              <a:solidFill>
                <a:srgbClr val="00FF00"/>
              </a:solidFill>
            </a:endParaRPr>
          </a:p>
          <a:p>
            <a:pPr marL="0" lvl="0" indent="0" algn="l" rtl="0">
              <a:spcBef>
                <a:spcPts val="0"/>
              </a:spcBef>
              <a:spcAft>
                <a:spcPts val="0"/>
              </a:spcAft>
              <a:buNone/>
            </a:pPr>
            <a:endParaRPr sz="1800">
              <a:solidFill>
                <a:srgbClr val="FFFFFF"/>
              </a:solidFill>
              <a:latin typeface="Arial"/>
              <a:ea typeface="Arial"/>
              <a:cs typeface="Arial"/>
              <a:sym typeface="Arial"/>
            </a:endParaRPr>
          </a:p>
          <a:p>
            <a:pPr marL="0" lvl="0" indent="0" algn="l" rtl="0">
              <a:spcBef>
                <a:spcPts val="0"/>
              </a:spcBef>
              <a:spcAft>
                <a:spcPts val="1200"/>
              </a:spcAft>
              <a:buNone/>
            </a:pPr>
            <a:endParaRPr/>
          </a:p>
        </p:txBody>
      </p:sp>
      <p:sp>
        <p:nvSpPr>
          <p:cNvPr id="2850" name="Google Shape;2850;p6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K-MEANS CLUSTERING</a:t>
            </a:r>
            <a:endParaRPr/>
          </a:p>
        </p:txBody>
      </p:sp>
      <p:pic>
        <p:nvPicPr>
          <p:cNvPr id="2851" name="Google Shape;2851;p69"/>
          <p:cNvPicPr preferRelativeResize="0"/>
          <p:nvPr/>
        </p:nvPicPr>
        <p:blipFill rotWithShape="1">
          <a:blip r:embed="rId3">
            <a:alphaModFix/>
          </a:blip>
          <a:srcRect l="9650" t="8649" r="-4825" b="-5944"/>
          <a:stretch/>
        </p:blipFill>
        <p:spPr>
          <a:xfrm>
            <a:off x="5853875" y="2205175"/>
            <a:ext cx="3477425" cy="288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7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K-MEANS SCREENSHOT</a:t>
            </a:r>
            <a:endParaRPr/>
          </a:p>
        </p:txBody>
      </p:sp>
      <p:pic>
        <p:nvPicPr>
          <p:cNvPr id="2857" name="Google Shape;2857;p70"/>
          <p:cNvPicPr preferRelativeResize="0"/>
          <p:nvPr/>
        </p:nvPicPr>
        <p:blipFill rotWithShape="1">
          <a:blip r:embed="rId3">
            <a:alphaModFix/>
          </a:blip>
          <a:srcRect t="6437" b="3529"/>
          <a:stretch/>
        </p:blipFill>
        <p:spPr>
          <a:xfrm>
            <a:off x="1123250" y="1148350"/>
            <a:ext cx="7374475" cy="3749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6"/>
                                        </p:tgtEl>
                                        <p:attrNameLst>
                                          <p:attrName>style.visibility</p:attrName>
                                        </p:attrNameLst>
                                      </p:cBhvr>
                                      <p:to>
                                        <p:strVal val="visible"/>
                                      </p:to>
                                    </p:set>
                                    <p:anim calcmode="lin" valueType="num">
                                      <p:cBhvr additive="base">
                                        <p:cTn id="7" dur="1000"/>
                                        <p:tgtEl>
                                          <p:spTgt spid="28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71"/>
          <p:cNvSpPr txBox="1">
            <a:spLocks noGrp="1"/>
          </p:cNvSpPr>
          <p:nvPr>
            <p:ph type="body" idx="1"/>
          </p:nvPr>
        </p:nvSpPr>
        <p:spPr>
          <a:xfrm>
            <a:off x="715550" y="1152475"/>
            <a:ext cx="7713000" cy="359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Predict future cluster trends for Districts based on Estimated Crime Rates (calculated using Exponential Smoothing based on the past data) using Random Forest Classifier.</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Dataset Used : From  NCRB (Unlabelled Data) + Cluster Labels from K-Means.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Target Variable(Y): Cluster Label.</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Test Size: 0.2 (or) 20%.</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Accuracy: 0.9732 (or) 97.32%.</a:t>
            </a:r>
            <a:endParaRPr sz="1800">
              <a:solidFill>
                <a:srgbClr val="FFFFFF"/>
              </a:solidFill>
            </a:endParaRPr>
          </a:p>
        </p:txBody>
      </p:sp>
      <p:sp>
        <p:nvSpPr>
          <p:cNvPr id="2863" name="Google Shape;2863;p7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RANDOM FOREST CLASSIFIER</a:t>
            </a:r>
            <a:endParaRPr/>
          </a:p>
        </p:txBody>
      </p:sp>
      <p:pic>
        <p:nvPicPr>
          <p:cNvPr id="2864" name="Google Shape;2864;p71"/>
          <p:cNvPicPr preferRelativeResize="0"/>
          <p:nvPr/>
        </p:nvPicPr>
        <p:blipFill>
          <a:blip r:embed="rId3">
            <a:alphaModFix/>
          </a:blip>
          <a:stretch>
            <a:fillRect/>
          </a:stretch>
        </p:blipFill>
        <p:spPr>
          <a:xfrm rot="-1588254">
            <a:off x="6914405" y="3048783"/>
            <a:ext cx="1907569" cy="1893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4"/>
          <p:cNvSpPr txBox="1">
            <a:spLocks noGrp="1"/>
          </p:cNvSpPr>
          <p:nvPr>
            <p:ph type="body" idx="1"/>
          </p:nvPr>
        </p:nvSpPr>
        <p:spPr>
          <a:xfrm>
            <a:off x="715500" y="1420600"/>
            <a:ext cx="77130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i="1" dirty="0"/>
              <a:t>MD MUBEEN ALI ZAKI	      (1604-19-733-033)</a:t>
            </a:r>
            <a:endParaRPr sz="1700" b="1" i="1" dirty="0"/>
          </a:p>
          <a:p>
            <a:pPr marL="0" lvl="0" indent="0" algn="l" rtl="0">
              <a:spcBef>
                <a:spcPts val="1200"/>
              </a:spcBef>
              <a:spcAft>
                <a:spcPts val="0"/>
              </a:spcAft>
              <a:buNone/>
            </a:pPr>
            <a:r>
              <a:rPr lang="en" sz="1700" b="1" i="1" dirty="0"/>
              <a:t>MIR AHMED ALI YASUBUDDIN (1604-19-733-038)</a:t>
            </a:r>
            <a:endParaRPr sz="1700" b="1" i="1" dirty="0"/>
          </a:p>
          <a:p>
            <a:pPr marL="0" lvl="0" indent="0" algn="l" rtl="0">
              <a:spcBef>
                <a:spcPts val="1200"/>
              </a:spcBef>
              <a:spcAft>
                <a:spcPts val="0"/>
              </a:spcAft>
              <a:buNone/>
            </a:pPr>
            <a:r>
              <a:rPr lang="en" sz="1700" b="1" i="1" dirty="0"/>
              <a:t>SYED ARFAAT                           (1604-19-733-051)</a:t>
            </a:r>
            <a:endParaRPr sz="1700" b="1" i="1" dirty="0"/>
          </a:p>
          <a:p>
            <a:pPr marL="0" lvl="0" indent="0" algn="l" rtl="0">
              <a:spcBef>
                <a:spcPts val="1200"/>
              </a:spcBef>
              <a:spcAft>
                <a:spcPts val="1200"/>
              </a:spcAft>
              <a:buNone/>
            </a:pPr>
            <a:endParaRPr dirty="0"/>
          </a:p>
        </p:txBody>
      </p:sp>
      <p:sp>
        <p:nvSpPr>
          <p:cNvPr id="2589" name="Google Shape;2589;p5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TEAM MEMBERS</a:t>
            </a:r>
            <a:endParaRPr/>
          </a:p>
        </p:txBody>
      </p:sp>
      <p:sp>
        <p:nvSpPr>
          <p:cNvPr id="2590" name="Google Shape;2590;p54"/>
          <p:cNvSpPr txBox="1"/>
          <p:nvPr/>
        </p:nvSpPr>
        <p:spPr>
          <a:xfrm>
            <a:off x="4406750" y="3551850"/>
            <a:ext cx="4021800" cy="14262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000" b="1">
                <a:solidFill>
                  <a:schemeClr val="lt1"/>
                </a:solidFill>
              </a:rPr>
              <a:t>UNDER THE SUPERVISION OF </a:t>
            </a:r>
            <a:endParaRPr sz="2000" b="1">
              <a:solidFill>
                <a:schemeClr val="lt1"/>
              </a:solidFill>
            </a:endParaRPr>
          </a:p>
          <a:p>
            <a:pPr marL="0" lvl="0" indent="0" algn="ctr" rtl="0">
              <a:spcBef>
                <a:spcPts val="0"/>
              </a:spcBef>
              <a:spcAft>
                <a:spcPts val="0"/>
              </a:spcAft>
              <a:buNone/>
            </a:pPr>
            <a:r>
              <a:rPr lang="en" sz="2000" b="1">
                <a:solidFill>
                  <a:schemeClr val="lt1"/>
                </a:solidFill>
              </a:rPr>
              <a:t>MRS. MANJUSHA KALEKURI</a:t>
            </a:r>
            <a:endParaRPr sz="2000" b="1">
              <a:solidFill>
                <a:schemeClr val="lt1"/>
              </a:solidFill>
            </a:endParaRPr>
          </a:p>
          <a:p>
            <a:pPr marL="0" lvl="0" indent="0" algn="ctr" rtl="0">
              <a:spcBef>
                <a:spcPts val="0"/>
              </a:spcBef>
              <a:spcAft>
                <a:spcPts val="0"/>
              </a:spcAft>
              <a:buNone/>
            </a:pPr>
            <a:r>
              <a:rPr lang="en" sz="2000" b="1">
                <a:solidFill>
                  <a:schemeClr val="lt1"/>
                </a:solidFill>
              </a:rPr>
              <a:t>(ASSISTANT PROFESSOR)</a:t>
            </a:r>
            <a:endParaRPr b="1">
              <a:latin typeface="Bai Jamjuree"/>
              <a:ea typeface="Bai Jamjuree"/>
              <a:cs typeface="Bai Jamjuree"/>
              <a:sym typeface="Bai Jamjuree"/>
            </a:endParaRPr>
          </a:p>
        </p:txBody>
      </p:sp>
      <p:sp>
        <p:nvSpPr>
          <p:cNvPr id="2591" name="Google Shape;2591;p54"/>
          <p:cNvSpPr txBox="1"/>
          <p:nvPr/>
        </p:nvSpPr>
        <p:spPr>
          <a:xfrm>
            <a:off x="6510950" y="827875"/>
            <a:ext cx="1917600" cy="40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endParaRPr>
              <a:latin typeface="Bai Jamjuree"/>
              <a:ea typeface="Bai Jamjuree"/>
              <a:cs typeface="Bai Jamjuree"/>
              <a:sym typeface="Bai Jamjuree"/>
            </a:endParaRPr>
          </a:p>
        </p:txBody>
      </p:sp>
      <p:pic>
        <p:nvPicPr>
          <p:cNvPr id="2592" name="Google Shape;2592;p54"/>
          <p:cNvPicPr preferRelativeResize="0"/>
          <p:nvPr/>
        </p:nvPicPr>
        <p:blipFill rotWithShape="1">
          <a:blip r:embed="rId3">
            <a:alphaModFix/>
          </a:blip>
          <a:srcRect t="9256" b="9256"/>
          <a:stretch/>
        </p:blipFill>
        <p:spPr>
          <a:xfrm>
            <a:off x="5885925" y="1228075"/>
            <a:ext cx="2542575" cy="2044950"/>
          </a:xfrm>
          <a:prstGeom prst="rect">
            <a:avLst/>
          </a:prstGeom>
          <a:noFill/>
          <a:ln>
            <a:noFill/>
          </a:ln>
        </p:spPr>
      </p:pic>
      <p:sp>
        <p:nvSpPr>
          <p:cNvPr id="2593" name="Google Shape;2593;p54"/>
          <p:cNvSpPr txBox="1"/>
          <p:nvPr/>
        </p:nvSpPr>
        <p:spPr>
          <a:xfrm>
            <a:off x="1223125" y="3680025"/>
            <a:ext cx="79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i Jamjuree"/>
              <a:ea typeface="Bai Jamjuree"/>
              <a:cs typeface="Bai Jamjuree"/>
              <a:sym typeface="Bai Jamjuree"/>
            </a:endParaRPr>
          </a:p>
        </p:txBody>
      </p:sp>
      <p:grpSp>
        <p:nvGrpSpPr>
          <p:cNvPr id="2594" name="Google Shape;2594;p54"/>
          <p:cNvGrpSpPr/>
          <p:nvPr/>
        </p:nvGrpSpPr>
        <p:grpSpPr>
          <a:xfrm>
            <a:off x="868223" y="3775566"/>
            <a:ext cx="3071235" cy="609488"/>
            <a:chOff x="6336019" y="3733725"/>
            <a:chExt cx="2566206" cy="351310"/>
          </a:xfrm>
        </p:grpSpPr>
        <p:sp>
          <p:nvSpPr>
            <p:cNvPr id="2595" name="Google Shape;2595;p5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2596" name="Google Shape;2596;p5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9" name="Google Shape;2599;p54"/>
          <p:cNvSpPr txBox="1"/>
          <p:nvPr/>
        </p:nvSpPr>
        <p:spPr>
          <a:xfrm>
            <a:off x="715500" y="2880825"/>
            <a:ext cx="5090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chemeClr val="lt1"/>
                </a:solidFill>
                <a:latin typeface="Bai Jamjuree"/>
                <a:ea typeface="Bai Jamjuree"/>
                <a:cs typeface="Bai Jamjuree"/>
                <a:sym typeface="Bai Jamjuree"/>
              </a:rPr>
              <a:t>Batch-A4</a:t>
            </a:r>
            <a:endParaRPr sz="1800" i="1">
              <a:solidFill>
                <a:schemeClr val="lt1"/>
              </a:solidFill>
              <a:latin typeface="Bai Jamjuree"/>
              <a:ea typeface="Bai Jamjuree"/>
              <a:cs typeface="Bai Jamjuree"/>
              <a:sym typeface="Bai Jamju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99"/>
                                        </p:tgtEl>
                                        <p:attrNameLst>
                                          <p:attrName>style.visibility</p:attrName>
                                        </p:attrNameLst>
                                      </p:cBhvr>
                                      <p:to>
                                        <p:strVal val="visible"/>
                                      </p:to>
                                    </p:set>
                                    <p:anim calcmode="lin" valueType="num">
                                      <p:cBhvr additive="base">
                                        <p:cTn id="7" dur="1000"/>
                                        <p:tgtEl>
                                          <p:spTgt spid="25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72"/>
          <p:cNvSpPr txBox="1">
            <a:spLocks noGrp="1"/>
          </p:cNvSpPr>
          <p:nvPr>
            <p:ph type="body" idx="1"/>
          </p:nvPr>
        </p:nvSpPr>
        <p:spPr>
          <a:xfrm>
            <a:off x="715550" y="1152475"/>
            <a:ext cx="8001300" cy="36255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a:t>Exponential smoothing is a technique used in time series analysis to forecast future values of a variable based on past observations.</a:t>
            </a:r>
            <a:endParaRPr sz="1700"/>
          </a:p>
          <a:p>
            <a:pPr marL="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Ft = alpha * Yt + (1 - alpha) * Ft-1; where Yt is the actual observation at time t, and Ft1 is the previous forecast.</a:t>
            </a:r>
            <a:endParaRPr sz="1700"/>
          </a:p>
          <a:p>
            <a:pPr marL="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Smoothing Factor(Weight / alpha) = 0.3</a:t>
            </a:r>
            <a:endParaRPr sz="1700"/>
          </a:p>
          <a:p>
            <a:pPr marL="45720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Input to Random Forest Classifier : Estimated Values</a:t>
            </a:r>
            <a:endParaRPr sz="1700"/>
          </a:p>
        </p:txBody>
      </p:sp>
      <p:sp>
        <p:nvSpPr>
          <p:cNvPr id="2870" name="Google Shape;2870;p7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EXPONENTIAL SMOOTHING</a:t>
            </a:r>
            <a:endParaRPr/>
          </a:p>
        </p:txBody>
      </p:sp>
      <p:grpSp>
        <p:nvGrpSpPr>
          <p:cNvPr id="2871" name="Google Shape;2871;p72"/>
          <p:cNvGrpSpPr/>
          <p:nvPr/>
        </p:nvGrpSpPr>
        <p:grpSpPr>
          <a:xfrm>
            <a:off x="7151798" y="3151129"/>
            <a:ext cx="1447092" cy="1394082"/>
            <a:chOff x="898250" y="2268675"/>
            <a:chExt cx="667324" cy="606149"/>
          </a:xfrm>
        </p:grpSpPr>
        <p:sp>
          <p:nvSpPr>
            <p:cNvPr id="2872" name="Google Shape;2872;p72"/>
            <p:cNvSpPr/>
            <p:nvPr/>
          </p:nvSpPr>
          <p:spPr>
            <a:xfrm>
              <a:off x="1327706" y="2268675"/>
              <a:ext cx="47" cy="94716"/>
            </a:xfrm>
            <a:custGeom>
              <a:avLst/>
              <a:gdLst/>
              <a:ahLst/>
              <a:cxnLst/>
              <a:rect l="l" t="t" r="r" b="b"/>
              <a:pathLst>
                <a:path w="1" h="2022" fill="none" extrusionOk="0">
                  <a:moveTo>
                    <a:pt x="0" y="1"/>
                  </a:moveTo>
                  <a:lnTo>
                    <a:pt x="0" y="2022"/>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2"/>
            <p:cNvSpPr/>
            <p:nvPr/>
          </p:nvSpPr>
          <p:spPr>
            <a:xfrm>
              <a:off x="1280395" y="231603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945608" y="2439559"/>
              <a:ext cx="47" cy="93544"/>
            </a:xfrm>
            <a:custGeom>
              <a:avLst/>
              <a:gdLst/>
              <a:ahLst/>
              <a:cxnLst/>
              <a:rect l="l" t="t" r="r" b="b"/>
              <a:pathLst>
                <a:path w="1" h="1997" fill="none" extrusionOk="0">
                  <a:moveTo>
                    <a:pt x="0" y="0"/>
                  </a:moveTo>
                  <a:lnTo>
                    <a:pt x="0"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2"/>
            <p:cNvSpPr/>
            <p:nvPr/>
          </p:nvSpPr>
          <p:spPr>
            <a:xfrm>
              <a:off x="898250"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2"/>
            <p:cNvSpPr/>
            <p:nvPr/>
          </p:nvSpPr>
          <p:spPr>
            <a:xfrm>
              <a:off x="1136072"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1089885"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2"/>
            <p:cNvSpPr/>
            <p:nvPr/>
          </p:nvSpPr>
          <p:spPr>
            <a:xfrm>
              <a:off x="1518170"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1470859" y="2486870"/>
              <a:ext cx="94716" cy="47"/>
            </a:xfrm>
            <a:custGeom>
              <a:avLst/>
              <a:gdLst/>
              <a:ahLst/>
              <a:cxnLst/>
              <a:rect l="l" t="t" r="r" b="b"/>
              <a:pathLst>
                <a:path w="2022" h="1" fill="none" extrusionOk="0">
                  <a:moveTo>
                    <a:pt x="2021"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1136072"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2"/>
            <p:cNvSpPr/>
            <p:nvPr/>
          </p:nvSpPr>
          <p:spPr>
            <a:xfrm>
              <a:off x="1089885" y="2656583"/>
              <a:ext cx="93544" cy="47"/>
            </a:xfrm>
            <a:custGeom>
              <a:avLst/>
              <a:gdLst/>
              <a:ahLst/>
              <a:cxnLst/>
              <a:rect l="l" t="t" r="r" b="b"/>
              <a:pathLst>
                <a:path w="1997" h="1" fill="none" extrusionOk="0">
                  <a:moveTo>
                    <a:pt x="1997" y="0"/>
                  </a:moveTo>
                  <a:lnTo>
                    <a:pt x="1"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2"/>
            <p:cNvSpPr/>
            <p:nvPr/>
          </p:nvSpPr>
          <p:spPr>
            <a:xfrm>
              <a:off x="1327706" y="2610396"/>
              <a:ext cx="47" cy="93544"/>
            </a:xfrm>
            <a:custGeom>
              <a:avLst/>
              <a:gdLst/>
              <a:ahLst/>
              <a:cxnLst/>
              <a:rect l="l" t="t" r="r" b="b"/>
              <a:pathLst>
                <a:path w="1" h="1997"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1280395" y="265658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1518170"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1470859" y="2656583"/>
              <a:ext cx="94716" cy="47"/>
            </a:xfrm>
            <a:custGeom>
              <a:avLst/>
              <a:gdLst/>
              <a:ahLst/>
              <a:cxnLst/>
              <a:rect l="l" t="t" r="r" b="b"/>
              <a:pathLst>
                <a:path w="2022" h="1" fill="none" extrusionOk="0">
                  <a:moveTo>
                    <a:pt x="2021"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945608"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898250"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1136072" y="2781232"/>
              <a:ext cx="47" cy="93591"/>
            </a:xfrm>
            <a:custGeom>
              <a:avLst/>
              <a:gdLst/>
              <a:ahLst/>
              <a:cxnLst/>
              <a:rect l="l" t="t" r="r" b="b"/>
              <a:pathLst>
                <a:path w="1" h="1998"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1089885"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1327706"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2"/>
            <p:cNvSpPr/>
            <p:nvPr/>
          </p:nvSpPr>
          <p:spPr>
            <a:xfrm>
              <a:off x="1280395" y="2827420"/>
              <a:ext cx="93544" cy="47"/>
            </a:xfrm>
            <a:custGeom>
              <a:avLst/>
              <a:gdLst/>
              <a:ahLst/>
              <a:cxnLst/>
              <a:rect l="l" t="t" r="r" b="b"/>
              <a:pathLst>
                <a:path w="1997" h="1" fill="none" extrusionOk="0">
                  <a:moveTo>
                    <a:pt x="1996"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7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RANDOM FOREST SCREENSHOT</a:t>
            </a:r>
            <a:endParaRPr/>
          </a:p>
        </p:txBody>
      </p:sp>
      <p:pic>
        <p:nvPicPr>
          <p:cNvPr id="2897" name="Google Shape;2897;p73"/>
          <p:cNvPicPr preferRelativeResize="0"/>
          <p:nvPr/>
        </p:nvPicPr>
        <p:blipFill rotWithShape="1">
          <a:blip r:embed="rId3">
            <a:alphaModFix/>
          </a:blip>
          <a:srcRect t="6001" b="5211"/>
          <a:stretch/>
        </p:blipFill>
        <p:spPr>
          <a:xfrm>
            <a:off x="869775" y="1116300"/>
            <a:ext cx="7558723" cy="37654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96"/>
                                        </p:tgtEl>
                                        <p:attrNameLst>
                                          <p:attrName>style.visibility</p:attrName>
                                        </p:attrNameLst>
                                      </p:cBhvr>
                                      <p:to>
                                        <p:strVal val="visible"/>
                                      </p:to>
                                    </p:set>
                                    <p:anim calcmode="lin" valueType="num">
                                      <p:cBhvr additive="base">
                                        <p:cTn id="7" dur="1000"/>
                                        <p:tgtEl>
                                          <p:spTgt spid="28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74"/>
          <p:cNvSpPr txBox="1">
            <a:spLocks noGrp="1"/>
          </p:cNvSpPr>
          <p:nvPr>
            <p:ph type="body" idx="1"/>
          </p:nvPr>
        </p:nvSpPr>
        <p:spPr>
          <a:xfrm>
            <a:off x="715550" y="1152475"/>
            <a:ext cx="8163900" cy="37203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Predict the Total IPC Crime for the States based on the Projected Population (Using Geometric Growth Method) using Linear Regression.</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Dataset Used : 2001 – 2019 India (State Level) Total IPC Crime Dataset from NCRB.</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Correlation(Population, Crime Count) : 0.8274</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Independent Variable(X): Population(in Lakhs)</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Dependent Variable(Y): Crime Count.</a:t>
            </a:r>
            <a:endParaRPr sz="1800">
              <a:solidFill>
                <a:srgbClr val="FFFFFF"/>
              </a:solidFill>
            </a:endParaRPr>
          </a:p>
          <a:p>
            <a:pPr marL="0" lvl="0" indent="0" algn="l" rtl="0">
              <a:spcBef>
                <a:spcPts val="0"/>
              </a:spcBef>
              <a:spcAft>
                <a:spcPts val="1200"/>
              </a:spcAft>
              <a:buNone/>
            </a:pPr>
            <a:endParaRPr/>
          </a:p>
        </p:txBody>
      </p:sp>
      <p:sp>
        <p:nvSpPr>
          <p:cNvPr id="2903" name="Google Shape;2903;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REGRESSION</a:t>
            </a:r>
            <a:endParaRPr/>
          </a:p>
        </p:txBody>
      </p:sp>
      <p:pic>
        <p:nvPicPr>
          <p:cNvPr id="2904" name="Google Shape;2904;p74"/>
          <p:cNvPicPr preferRelativeResize="0"/>
          <p:nvPr/>
        </p:nvPicPr>
        <p:blipFill rotWithShape="1">
          <a:blip r:embed="rId3">
            <a:alphaModFix/>
          </a:blip>
          <a:srcRect l="6488" r="14771"/>
          <a:stretch/>
        </p:blipFill>
        <p:spPr>
          <a:xfrm rot="10800000" flipH="1">
            <a:off x="4938049" y="46600"/>
            <a:ext cx="3692876" cy="140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sp>
        <p:nvSpPr>
          <p:cNvPr id="2909" name="Google Shape;2909;p75"/>
          <p:cNvSpPr txBox="1">
            <a:spLocks noGrp="1"/>
          </p:cNvSpPr>
          <p:nvPr>
            <p:ph type="body" idx="1"/>
          </p:nvPr>
        </p:nvSpPr>
        <p:spPr>
          <a:xfrm>
            <a:off x="715500" y="1423200"/>
            <a:ext cx="8041800" cy="3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Population Projection</a:t>
            </a:r>
            <a:r>
              <a:rPr lang="en" sz="1500"/>
              <a:t> using geometric growth method is a way of predicting the future population of a particular area</a:t>
            </a:r>
            <a:endParaRPr sz="1500"/>
          </a:p>
          <a:p>
            <a:pPr marL="457200" lvl="0" indent="-323850" algn="l" rtl="0">
              <a:spcBef>
                <a:spcPts val="1200"/>
              </a:spcBef>
              <a:spcAft>
                <a:spcPts val="0"/>
              </a:spcAft>
              <a:buSzPts val="1500"/>
              <a:buChar char="➔"/>
            </a:pPr>
            <a:r>
              <a:rPr lang="en" sz="1500" b="1" u="sng"/>
              <a:t>Assumption</a:t>
            </a:r>
            <a:r>
              <a:rPr lang="en" sz="1500"/>
              <a:t> : Population will continue to grow at a constant rate over a given period.</a:t>
            </a:r>
            <a:endParaRPr sz="1500"/>
          </a:p>
          <a:p>
            <a:pPr marL="457200" lvl="0" indent="0" algn="l" rtl="0">
              <a:spcBef>
                <a:spcPts val="1200"/>
              </a:spcBef>
              <a:spcAft>
                <a:spcPts val="0"/>
              </a:spcAft>
              <a:buNone/>
            </a:pPr>
            <a:endParaRPr sz="1500"/>
          </a:p>
          <a:p>
            <a:pPr marL="457200" lvl="0" indent="-323850" algn="l" rtl="0">
              <a:spcBef>
                <a:spcPts val="1200"/>
              </a:spcBef>
              <a:spcAft>
                <a:spcPts val="0"/>
              </a:spcAft>
              <a:buSzPts val="1500"/>
              <a:buChar char="●"/>
            </a:pPr>
            <a:r>
              <a:rPr lang="en" sz="1500" b="1"/>
              <a:t>Formula : </a:t>
            </a:r>
            <a:r>
              <a:rPr lang="en" sz="1700" b="1"/>
              <a:t>Nt = N0 * (1 + r)^t </a:t>
            </a:r>
            <a:r>
              <a:rPr lang="en" sz="1500"/>
              <a:t>;where Nt is the estimated population at time t, N0 is the initial population, r is the annual growth rate expressed as a decimal or percentage, and t is the number of years into the future</a:t>
            </a:r>
            <a:endParaRPr sz="1500"/>
          </a:p>
          <a:p>
            <a:pPr marL="457200" lvl="0" indent="0" algn="l" rtl="0">
              <a:spcBef>
                <a:spcPts val="1200"/>
              </a:spcBef>
              <a:spcAft>
                <a:spcPts val="0"/>
              </a:spcAft>
              <a:buNone/>
            </a:pPr>
            <a:endParaRPr sz="1500"/>
          </a:p>
          <a:p>
            <a:pPr marL="457200" lvl="0" indent="-323850" algn="l" rtl="0">
              <a:spcBef>
                <a:spcPts val="1200"/>
              </a:spcBef>
              <a:spcAft>
                <a:spcPts val="0"/>
              </a:spcAft>
              <a:buSzPts val="1500"/>
              <a:buChar char="●"/>
            </a:pPr>
            <a:r>
              <a:rPr lang="en" sz="1500"/>
              <a:t>Input to Linear Regression : Projected Population (in Lakhs).</a:t>
            </a:r>
            <a:endParaRPr sz="1500"/>
          </a:p>
        </p:txBody>
      </p:sp>
      <p:sp>
        <p:nvSpPr>
          <p:cNvPr id="2910" name="Google Shape;2910;p7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POPULATION PROJECTION</a:t>
            </a:r>
            <a:endParaRPr/>
          </a:p>
        </p:txBody>
      </p:sp>
      <p:pic>
        <p:nvPicPr>
          <p:cNvPr id="2911" name="Google Shape;2911;p75"/>
          <p:cNvPicPr preferRelativeResize="0"/>
          <p:nvPr/>
        </p:nvPicPr>
        <p:blipFill rotWithShape="1">
          <a:blip r:embed="rId3">
            <a:alphaModFix/>
          </a:blip>
          <a:srcRect/>
          <a:stretch/>
        </p:blipFill>
        <p:spPr>
          <a:xfrm>
            <a:off x="7087902" y="78250"/>
            <a:ext cx="1340595" cy="13406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9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7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REGRESSION SCREENSHOT</a:t>
            </a:r>
            <a:endParaRPr/>
          </a:p>
        </p:txBody>
      </p:sp>
      <p:pic>
        <p:nvPicPr>
          <p:cNvPr id="2917" name="Google Shape;2917;p76"/>
          <p:cNvPicPr preferRelativeResize="0"/>
          <p:nvPr/>
        </p:nvPicPr>
        <p:blipFill>
          <a:blip r:embed="rId3">
            <a:alphaModFix/>
          </a:blip>
          <a:stretch>
            <a:fillRect/>
          </a:stretch>
        </p:blipFill>
        <p:spPr>
          <a:xfrm>
            <a:off x="1093125" y="1108000"/>
            <a:ext cx="6897509" cy="3879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77"/>
          <p:cNvSpPr txBox="1">
            <a:spLocks noGrp="1"/>
          </p:cNvSpPr>
          <p:nvPr>
            <p:ph type="body" idx="1"/>
          </p:nvPr>
        </p:nvSpPr>
        <p:spPr>
          <a:xfrm>
            <a:off x="715550" y="1152475"/>
            <a:ext cx="7713000" cy="3592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Forecast the Total IPC Crime and Crime Rate of India for the next 5 years using fbprophet.</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Dataset Used : 1981 – 2021 India Total IPC Crime and Crime Rate Data from NCRB.</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Time Series (ds): Year</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Variable: (i) Total IPC Crime(y) </a:t>
            </a:r>
            <a:endParaRPr sz="1800">
              <a:solidFill>
                <a:srgbClr val="FFFFFF"/>
              </a:solidFill>
            </a:endParaRPr>
          </a:p>
          <a:p>
            <a:pPr marL="1371600" lvl="0" indent="0" algn="just" rtl="0">
              <a:spcBef>
                <a:spcPts val="0"/>
              </a:spcBef>
              <a:spcAft>
                <a:spcPts val="0"/>
              </a:spcAft>
              <a:buNone/>
            </a:pPr>
            <a:r>
              <a:rPr lang="en" sz="1800">
                <a:solidFill>
                  <a:srgbClr val="FFFFFF"/>
                </a:solidFill>
              </a:rPr>
              <a:t> (ii) Crime Rate(y)</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Accuracy(For Crime Rate): 0.8885 (or) 88.85 %.</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Accuracy(Total IPC Crime): 0.9666 (or) 96.66 % .</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p:txBody>
      </p:sp>
      <p:sp>
        <p:nvSpPr>
          <p:cNvPr id="2923" name="Google Shape;2923;p7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a:t>
            </a:r>
            <a:endParaRPr/>
          </a:p>
        </p:txBody>
      </p:sp>
      <p:pic>
        <p:nvPicPr>
          <p:cNvPr id="2924" name="Google Shape;2924;p77"/>
          <p:cNvPicPr preferRelativeResize="0"/>
          <p:nvPr/>
        </p:nvPicPr>
        <p:blipFill>
          <a:blip r:embed="rId3">
            <a:alphaModFix/>
          </a:blip>
          <a:stretch>
            <a:fillRect/>
          </a:stretch>
        </p:blipFill>
        <p:spPr>
          <a:xfrm rot="-1588254">
            <a:off x="6914405" y="3048783"/>
            <a:ext cx="1907569" cy="18935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78"/>
          <p:cNvSpPr txBox="1">
            <a:spLocks noGrp="1"/>
          </p:cNvSpPr>
          <p:nvPr>
            <p:ph type="title"/>
          </p:nvPr>
        </p:nvSpPr>
        <p:spPr>
          <a:xfrm>
            <a:off x="213650" y="313925"/>
            <a:ext cx="8684700" cy="77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 SCREENSHOT</a:t>
            </a:r>
            <a:endParaRPr/>
          </a:p>
          <a:p>
            <a:pPr marL="0" lvl="0" indent="0" algn="l" rtl="0">
              <a:spcBef>
                <a:spcPts val="0"/>
              </a:spcBef>
              <a:spcAft>
                <a:spcPts val="0"/>
              </a:spcAft>
              <a:buNone/>
            </a:pPr>
            <a:r>
              <a:rPr lang="en"/>
              <a:t>Crime Rate:</a:t>
            </a:r>
            <a:endParaRPr/>
          </a:p>
        </p:txBody>
      </p:sp>
      <p:pic>
        <p:nvPicPr>
          <p:cNvPr id="2930" name="Google Shape;2930;p78"/>
          <p:cNvPicPr preferRelativeResize="0"/>
          <p:nvPr/>
        </p:nvPicPr>
        <p:blipFill>
          <a:blip r:embed="rId3">
            <a:alphaModFix/>
          </a:blip>
          <a:stretch>
            <a:fillRect/>
          </a:stretch>
        </p:blipFill>
        <p:spPr>
          <a:xfrm>
            <a:off x="791150" y="1169600"/>
            <a:ext cx="8107200" cy="356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29"/>
                                        </p:tgtEl>
                                        <p:attrNameLst>
                                          <p:attrName>style.visibility</p:attrName>
                                        </p:attrNameLst>
                                      </p:cBhvr>
                                      <p:to>
                                        <p:strVal val="visible"/>
                                      </p:to>
                                    </p:set>
                                    <p:anim calcmode="lin" valueType="num">
                                      <p:cBhvr additive="base">
                                        <p:cTn id="7" dur="1000"/>
                                        <p:tgtEl>
                                          <p:spTgt spid="29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79"/>
          <p:cNvSpPr txBox="1">
            <a:spLocks noGrp="1"/>
          </p:cNvSpPr>
          <p:nvPr>
            <p:ph type="title"/>
          </p:nvPr>
        </p:nvSpPr>
        <p:spPr>
          <a:xfrm>
            <a:off x="213650" y="313925"/>
            <a:ext cx="8684700" cy="77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 SCREENSHOT </a:t>
            </a:r>
            <a:endParaRPr/>
          </a:p>
          <a:p>
            <a:pPr marL="0" lvl="0" indent="0" algn="l" rtl="0">
              <a:spcBef>
                <a:spcPts val="0"/>
              </a:spcBef>
              <a:spcAft>
                <a:spcPts val="0"/>
              </a:spcAft>
              <a:buNone/>
            </a:pPr>
            <a:r>
              <a:rPr lang="en"/>
              <a:t>Total IPC:</a:t>
            </a:r>
            <a:endParaRPr/>
          </a:p>
        </p:txBody>
      </p:sp>
      <p:pic>
        <p:nvPicPr>
          <p:cNvPr id="2936" name="Google Shape;2936;p79"/>
          <p:cNvPicPr preferRelativeResize="0"/>
          <p:nvPr/>
        </p:nvPicPr>
        <p:blipFill rotWithShape="1">
          <a:blip r:embed="rId3">
            <a:alphaModFix/>
          </a:blip>
          <a:srcRect t="14980" b="9473"/>
          <a:stretch/>
        </p:blipFill>
        <p:spPr>
          <a:xfrm>
            <a:off x="791150" y="1356650"/>
            <a:ext cx="8107200" cy="344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35"/>
                                        </p:tgtEl>
                                        <p:attrNameLst>
                                          <p:attrName>style.visibility</p:attrName>
                                        </p:attrNameLst>
                                      </p:cBhvr>
                                      <p:to>
                                        <p:strVal val="visible"/>
                                      </p:to>
                                    </p:set>
                                    <p:anim calcmode="lin" valueType="num">
                                      <p:cBhvr additive="base">
                                        <p:cTn id="7" dur="1000"/>
                                        <p:tgtEl>
                                          <p:spTgt spid="29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p8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VISUALIZATION DASHBOARDS</a:t>
            </a:r>
            <a:endParaRPr/>
          </a:p>
        </p:txBody>
      </p:sp>
      <p:sp>
        <p:nvSpPr>
          <p:cNvPr id="2942" name="Google Shape;2942;p80"/>
          <p:cNvSpPr txBox="1">
            <a:spLocks noGrp="1"/>
          </p:cNvSpPr>
          <p:nvPr>
            <p:ph type="body" idx="1"/>
          </p:nvPr>
        </p:nvSpPr>
        <p:spPr>
          <a:xfrm>
            <a:off x="715550" y="1152475"/>
            <a:ext cx="8211000" cy="36456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b="1" dirty="0"/>
              <a:t>Aim </a:t>
            </a:r>
            <a:r>
              <a:rPr lang="en" sz="1700" dirty="0"/>
              <a:t>:  To build Visualization Dashboards using Google Charts, Plotly and Choropleth to visualize large volume of data in the simplest possible way to better analysis</a:t>
            </a:r>
            <a:endParaRPr sz="1700" dirty="0"/>
          </a:p>
          <a:p>
            <a:pPr marL="914400" lvl="0" indent="0" algn="just" rtl="0">
              <a:spcBef>
                <a:spcPts val="0"/>
              </a:spcBef>
              <a:spcAft>
                <a:spcPts val="0"/>
              </a:spcAft>
              <a:buNone/>
            </a:pPr>
            <a:endParaRPr sz="1700" dirty="0"/>
          </a:p>
          <a:p>
            <a:pPr marL="457200" lvl="0" indent="-336550" algn="just" rtl="0">
              <a:spcBef>
                <a:spcPts val="0"/>
              </a:spcBef>
              <a:spcAft>
                <a:spcPts val="0"/>
              </a:spcAft>
              <a:buSzPts val="1700"/>
              <a:buChar char="●"/>
            </a:pPr>
            <a:r>
              <a:rPr lang="en" sz="1700" dirty="0"/>
              <a:t>Dataset Used : </a:t>
            </a:r>
            <a:endParaRPr sz="1700" dirty="0"/>
          </a:p>
          <a:p>
            <a:pPr marL="457200" lvl="0" indent="0" algn="just" rtl="0">
              <a:spcBef>
                <a:spcPts val="0"/>
              </a:spcBef>
              <a:spcAft>
                <a:spcPts val="0"/>
              </a:spcAft>
              <a:buNone/>
            </a:pPr>
            <a:r>
              <a:rPr lang="en" sz="1700" dirty="0"/>
              <a:t>(i) 2001-12 India (State Level) Dataset from NCRB (For Google Charts) </a:t>
            </a:r>
            <a:endParaRPr sz="1700" dirty="0"/>
          </a:p>
          <a:p>
            <a:pPr marL="457200" lvl="0" indent="0" algn="just" rtl="0">
              <a:spcBef>
                <a:spcPts val="0"/>
              </a:spcBef>
              <a:spcAft>
                <a:spcPts val="0"/>
              </a:spcAft>
              <a:buNone/>
            </a:pPr>
            <a:r>
              <a:rPr lang="en" sz="1700" dirty="0"/>
              <a:t>(ii) 2014-21 India (State) Dataset from NCRB (For Plotly and Choropleth).</a:t>
            </a:r>
            <a:endParaRPr sz="1700" dirty="0"/>
          </a:p>
          <a:p>
            <a:pPr marL="457200" lvl="0" indent="0" algn="just" rtl="0">
              <a:spcBef>
                <a:spcPts val="0"/>
              </a:spcBef>
              <a:spcAft>
                <a:spcPts val="0"/>
              </a:spcAft>
              <a:buNone/>
            </a:pPr>
            <a:endParaRPr sz="1700" dirty="0"/>
          </a:p>
          <a:p>
            <a:pPr marL="457200" lvl="0" indent="-336550" algn="just" rtl="0">
              <a:spcBef>
                <a:spcPts val="0"/>
              </a:spcBef>
              <a:spcAft>
                <a:spcPts val="0"/>
              </a:spcAft>
              <a:buSzPts val="1700"/>
              <a:buChar char="●"/>
            </a:pPr>
            <a:r>
              <a:rPr lang="en" sz="1700" dirty="0"/>
              <a:t>Libraries Used :</a:t>
            </a:r>
            <a:endParaRPr sz="1700" dirty="0"/>
          </a:p>
          <a:p>
            <a:pPr marL="914400" lvl="0" indent="-336550" algn="just" rtl="0">
              <a:spcBef>
                <a:spcPts val="0"/>
              </a:spcBef>
              <a:spcAft>
                <a:spcPts val="0"/>
              </a:spcAft>
              <a:buSzPts val="1700"/>
              <a:buChar char="●"/>
            </a:pPr>
            <a:r>
              <a:rPr lang="en" sz="1800" b="1" dirty="0"/>
              <a:t>Google Charts</a:t>
            </a:r>
            <a:r>
              <a:rPr lang="en" sz="1700" dirty="0"/>
              <a:t> (For Bar Charts and Line Charts)</a:t>
            </a:r>
            <a:endParaRPr sz="1700" dirty="0"/>
          </a:p>
          <a:p>
            <a:pPr marL="914400" lvl="0" indent="-336550" algn="just" rtl="0">
              <a:spcBef>
                <a:spcPts val="0"/>
              </a:spcBef>
              <a:spcAft>
                <a:spcPts val="0"/>
              </a:spcAft>
              <a:buSzPts val="1700"/>
              <a:buChar char="●"/>
            </a:pPr>
            <a:r>
              <a:rPr lang="en" sz="1700" b="1" dirty="0"/>
              <a:t>Plotly </a:t>
            </a:r>
            <a:r>
              <a:rPr lang="en" sz="1700" dirty="0"/>
              <a:t>(For Multi-Linear, Stacked-Bar and Grouped Bar)</a:t>
            </a:r>
            <a:endParaRPr sz="1700" dirty="0"/>
          </a:p>
          <a:p>
            <a:pPr marL="914400" lvl="0" indent="-336550" algn="just" rtl="0">
              <a:spcBef>
                <a:spcPts val="0"/>
              </a:spcBef>
              <a:spcAft>
                <a:spcPts val="0"/>
              </a:spcAft>
              <a:buSzPts val="1700"/>
              <a:buChar char="●"/>
            </a:pPr>
            <a:r>
              <a:rPr lang="en" sz="1700" b="1" dirty="0"/>
              <a:t>Choropleth </a:t>
            </a:r>
            <a:r>
              <a:rPr lang="en" sz="1700" dirty="0"/>
              <a:t>(For </a:t>
            </a:r>
            <a:r>
              <a:rPr lang="en" sz="1700" b="1" dirty="0"/>
              <a:t>Geospatial </a:t>
            </a:r>
            <a:r>
              <a:rPr lang="en" sz="1700" dirty="0"/>
              <a:t>Visualization)</a:t>
            </a:r>
            <a:endParaRPr sz="1700" dirty="0"/>
          </a:p>
        </p:txBody>
      </p:sp>
      <p:grpSp>
        <p:nvGrpSpPr>
          <p:cNvPr id="2943" name="Google Shape;2943;p80"/>
          <p:cNvGrpSpPr/>
          <p:nvPr/>
        </p:nvGrpSpPr>
        <p:grpSpPr>
          <a:xfrm>
            <a:off x="7265215" y="3652410"/>
            <a:ext cx="1536932" cy="1073138"/>
            <a:chOff x="-1333200" y="2770450"/>
            <a:chExt cx="291450" cy="292225"/>
          </a:xfrm>
        </p:grpSpPr>
        <p:sp>
          <p:nvSpPr>
            <p:cNvPr id="2944" name="Google Shape;2944;p80"/>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8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GOOGLE CHARTS SCREENSHOTS</a:t>
            </a:r>
            <a:endParaRPr/>
          </a:p>
        </p:txBody>
      </p:sp>
      <p:pic>
        <p:nvPicPr>
          <p:cNvPr id="2951" name="Google Shape;2951;p81"/>
          <p:cNvPicPr preferRelativeResize="0"/>
          <p:nvPr/>
        </p:nvPicPr>
        <p:blipFill rotWithShape="1">
          <a:blip r:embed="rId3">
            <a:alphaModFix/>
          </a:blip>
          <a:srcRect t="6284" b="13562"/>
          <a:stretch/>
        </p:blipFill>
        <p:spPr>
          <a:xfrm>
            <a:off x="0" y="1420725"/>
            <a:ext cx="4535352" cy="3204676"/>
          </a:xfrm>
          <a:prstGeom prst="rect">
            <a:avLst/>
          </a:prstGeom>
          <a:noFill/>
          <a:ln>
            <a:noFill/>
          </a:ln>
        </p:spPr>
      </p:pic>
      <p:pic>
        <p:nvPicPr>
          <p:cNvPr id="2952" name="Google Shape;2952;p81"/>
          <p:cNvPicPr preferRelativeResize="0"/>
          <p:nvPr/>
        </p:nvPicPr>
        <p:blipFill rotWithShape="1">
          <a:blip r:embed="rId4">
            <a:alphaModFix/>
          </a:blip>
          <a:srcRect t="7571" r="8433" b="13719"/>
          <a:stretch/>
        </p:blipFill>
        <p:spPr>
          <a:xfrm>
            <a:off x="4672750" y="1420725"/>
            <a:ext cx="4337726" cy="3204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55"/>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840804" y="36078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840804" y="26038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TABLE OF CONTENT</a:t>
            </a:r>
            <a:endParaRPr dirty="0"/>
          </a:p>
        </p:txBody>
      </p:sp>
      <p:sp>
        <p:nvSpPr>
          <p:cNvPr id="2610" name="Google Shape;2610;p55"/>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11" name="Google Shape;2611;p55"/>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Introduction</a:t>
            </a:r>
            <a:endParaRPr/>
          </a:p>
        </p:txBody>
      </p:sp>
      <p:sp>
        <p:nvSpPr>
          <p:cNvPr id="2612" name="Google Shape;2612;p55"/>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Brief Overview about the domain and Project</a:t>
            </a:r>
            <a:endParaRPr/>
          </a:p>
        </p:txBody>
      </p:sp>
      <p:sp>
        <p:nvSpPr>
          <p:cNvPr id="2613" name="Google Shape;2613;p55"/>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14" name="Google Shape;2614;p55"/>
          <p:cNvSpPr txBox="1">
            <a:spLocks noGrp="1"/>
          </p:cNvSpPr>
          <p:nvPr>
            <p:ph type="subTitle" idx="4"/>
          </p:nvPr>
        </p:nvSpPr>
        <p:spPr>
          <a:xfrm>
            <a:off x="1639675"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Literature Survey</a:t>
            </a:r>
            <a:endParaRPr/>
          </a:p>
        </p:txBody>
      </p:sp>
      <p:sp>
        <p:nvSpPr>
          <p:cNvPr id="2615" name="Google Shape;2615;p55"/>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Existing works study and review</a:t>
            </a:r>
            <a:endParaRPr/>
          </a:p>
        </p:txBody>
      </p:sp>
      <p:sp>
        <p:nvSpPr>
          <p:cNvPr id="2616" name="Google Shape;2616;p55"/>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17" name="Google Shape;2617;p55"/>
          <p:cNvSpPr txBox="1">
            <a:spLocks noGrp="1"/>
          </p:cNvSpPr>
          <p:nvPr>
            <p:ph type="subTitle" idx="7"/>
          </p:nvPr>
        </p:nvSpPr>
        <p:spPr>
          <a:xfrm>
            <a:off x="1639675" y="351140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Problem Statement</a:t>
            </a:r>
            <a:endParaRPr/>
          </a:p>
        </p:txBody>
      </p:sp>
      <p:sp>
        <p:nvSpPr>
          <p:cNvPr id="2618" name="Google Shape;2618;p55"/>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Problem and Objectives</a:t>
            </a:r>
            <a:endParaRPr/>
          </a:p>
        </p:txBody>
      </p:sp>
      <p:sp>
        <p:nvSpPr>
          <p:cNvPr id="2619" name="Google Shape;2619;p55"/>
          <p:cNvSpPr txBox="1">
            <a:spLocks noGrp="1"/>
          </p:cNvSpPr>
          <p:nvPr>
            <p:ph type="title" idx="9"/>
          </p:nvPr>
        </p:nvSpPr>
        <p:spPr>
          <a:xfrm>
            <a:off x="4707713" y="25256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2620" name="Google Shape;2620;p55"/>
          <p:cNvSpPr txBox="1">
            <a:spLocks noGrp="1"/>
          </p:cNvSpPr>
          <p:nvPr>
            <p:ph type="subTitle" idx="13"/>
          </p:nvPr>
        </p:nvSpPr>
        <p:spPr>
          <a:xfrm>
            <a:off x="5529413" y="24740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Implementation</a:t>
            </a:r>
            <a:endParaRPr/>
          </a:p>
        </p:txBody>
      </p:sp>
      <p:sp>
        <p:nvSpPr>
          <p:cNvPr id="2621" name="Google Shape;2621;p55"/>
          <p:cNvSpPr txBox="1">
            <a:spLocks noGrp="1"/>
          </p:cNvSpPr>
          <p:nvPr>
            <p:ph type="subTitle" idx="14"/>
          </p:nvPr>
        </p:nvSpPr>
        <p:spPr>
          <a:xfrm>
            <a:off x="5529428" y="2828650"/>
            <a:ext cx="28992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Description of implementation and screenshots</a:t>
            </a:r>
            <a:endParaRPr/>
          </a:p>
        </p:txBody>
      </p:sp>
      <p:sp>
        <p:nvSpPr>
          <p:cNvPr id="2622" name="Google Shape;2622;p55"/>
          <p:cNvSpPr txBox="1">
            <a:spLocks noGrp="1"/>
          </p:cNvSpPr>
          <p:nvPr>
            <p:ph type="title" idx="15"/>
          </p:nvPr>
        </p:nvSpPr>
        <p:spPr>
          <a:xfrm>
            <a:off x="4707713" y="35378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sp>
        <p:nvSpPr>
          <p:cNvPr id="2623" name="Google Shape;2623;p55"/>
          <p:cNvSpPr txBox="1">
            <a:spLocks noGrp="1"/>
          </p:cNvSpPr>
          <p:nvPr>
            <p:ph type="subTitle" idx="16"/>
          </p:nvPr>
        </p:nvSpPr>
        <p:spPr>
          <a:xfrm>
            <a:off x="5529413" y="34880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Testing</a:t>
            </a:r>
            <a:endParaRPr/>
          </a:p>
        </p:txBody>
      </p:sp>
      <p:sp>
        <p:nvSpPr>
          <p:cNvPr id="2624" name="Google Shape;2624;p55"/>
          <p:cNvSpPr txBox="1">
            <a:spLocks noGrp="1"/>
          </p:cNvSpPr>
          <p:nvPr>
            <p:ph type="subTitle" idx="17"/>
          </p:nvPr>
        </p:nvSpPr>
        <p:spPr>
          <a:xfrm>
            <a:off x="5529413" y="38426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Unit Testing, test cases and test on datasets</a:t>
            </a:r>
            <a:endParaRPr/>
          </a:p>
        </p:txBody>
      </p:sp>
      <p:grpSp>
        <p:nvGrpSpPr>
          <p:cNvPr id="2625" name="Google Shape;2625;p55"/>
          <p:cNvGrpSpPr/>
          <p:nvPr/>
        </p:nvGrpSpPr>
        <p:grpSpPr>
          <a:xfrm>
            <a:off x="7391908" y="722871"/>
            <a:ext cx="793256" cy="182899"/>
            <a:chOff x="2685575" y="2835950"/>
            <a:chExt cx="433000" cy="99825"/>
          </a:xfrm>
        </p:grpSpPr>
        <p:sp>
          <p:nvSpPr>
            <p:cNvPr id="2626" name="Google Shape;2626;p5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55"/>
          <p:cNvSpPr/>
          <p:nvPr/>
        </p:nvSpPr>
        <p:spPr>
          <a:xfrm>
            <a:off x="4840817" y="151539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txBox="1">
            <a:spLocks noGrp="1"/>
          </p:cNvSpPr>
          <p:nvPr>
            <p:ph type="title" idx="6"/>
          </p:nvPr>
        </p:nvSpPr>
        <p:spPr>
          <a:xfrm>
            <a:off x="4707725" y="14327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32" name="Google Shape;2632;p55"/>
          <p:cNvSpPr txBox="1">
            <a:spLocks noGrp="1"/>
          </p:cNvSpPr>
          <p:nvPr>
            <p:ph type="subTitle" idx="7"/>
          </p:nvPr>
        </p:nvSpPr>
        <p:spPr>
          <a:xfrm>
            <a:off x="5529475" y="138467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System Design</a:t>
            </a:r>
            <a:endParaRPr/>
          </a:p>
        </p:txBody>
      </p:sp>
      <p:sp>
        <p:nvSpPr>
          <p:cNvPr id="2633" name="Google Shape;2633;p55"/>
          <p:cNvSpPr txBox="1">
            <a:spLocks noGrp="1"/>
          </p:cNvSpPr>
          <p:nvPr>
            <p:ph type="subTitle" idx="8"/>
          </p:nvPr>
        </p:nvSpPr>
        <p:spPr>
          <a:xfrm>
            <a:off x="5529475" y="173926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System architecture and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1"/>
                                        </p:tgtEl>
                                        <p:attrNameLst>
                                          <p:attrName>style.visibility</p:attrName>
                                        </p:attrNameLst>
                                      </p:cBhvr>
                                      <p:to>
                                        <p:strVal val="visible"/>
                                      </p:to>
                                    </p:set>
                                    <p:animEffect transition="in" filter="fade">
                                      <p:cBhvr>
                                        <p:cTn id="7" dur="1000"/>
                                        <p:tgtEl>
                                          <p:spTgt spid="2611"/>
                                        </p:tgtEl>
                                      </p:cBhvr>
                                    </p:animEffect>
                                  </p:childTnLst>
                                </p:cTn>
                              </p:par>
                              <p:par>
                                <p:cTn id="8" presetID="10" presetClass="entr" presetSubtype="0" fill="hold" nodeType="withEffect">
                                  <p:stCondLst>
                                    <p:cond delay="0"/>
                                  </p:stCondLst>
                                  <p:childTnLst>
                                    <p:set>
                                      <p:cBhvr>
                                        <p:cTn id="9" dur="1" fill="hold">
                                          <p:stCondLst>
                                            <p:cond delay="0"/>
                                          </p:stCondLst>
                                        </p:cTn>
                                        <p:tgtEl>
                                          <p:spTgt spid="2612"/>
                                        </p:tgtEl>
                                        <p:attrNameLst>
                                          <p:attrName>style.visibility</p:attrName>
                                        </p:attrNameLst>
                                      </p:cBhvr>
                                      <p:to>
                                        <p:strVal val="visible"/>
                                      </p:to>
                                    </p:set>
                                    <p:animEffect transition="in" filter="fade">
                                      <p:cBhvr>
                                        <p:cTn id="10" dur="1000"/>
                                        <p:tgtEl>
                                          <p:spTgt spid="2612"/>
                                        </p:tgtEl>
                                      </p:cBhvr>
                                    </p:animEffect>
                                  </p:childTnLst>
                                </p:cTn>
                              </p:par>
                              <p:par>
                                <p:cTn id="11" presetID="10" presetClass="entr" presetSubtype="0" fill="hold" nodeType="withEffect">
                                  <p:stCondLst>
                                    <p:cond delay="0"/>
                                  </p:stCondLst>
                                  <p:childTnLst>
                                    <p:set>
                                      <p:cBhvr>
                                        <p:cTn id="12" dur="1" fill="hold">
                                          <p:stCondLst>
                                            <p:cond delay="0"/>
                                          </p:stCondLst>
                                        </p:cTn>
                                        <p:tgtEl>
                                          <p:spTgt spid="2614"/>
                                        </p:tgtEl>
                                        <p:attrNameLst>
                                          <p:attrName>style.visibility</p:attrName>
                                        </p:attrNameLst>
                                      </p:cBhvr>
                                      <p:to>
                                        <p:strVal val="visible"/>
                                      </p:to>
                                    </p:set>
                                    <p:animEffect transition="in" filter="fade">
                                      <p:cBhvr>
                                        <p:cTn id="13" dur="1000"/>
                                        <p:tgtEl>
                                          <p:spTgt spid="2614"/>
                                        </p:tgtEl>
                                      </p:cBhvr>
                                    </p:animEffect>
                                  </p:childTnLst>
                                </p:cTn>
                              </p:par>
                              <p:par>
                                <p:cTn id="14" presetID="10" presetClass="entr" presetSubtype="0" fill="hold" nodeType="withEffect">
                                  <p:stCondLst>
                                    <p:cond delay="0"/>
                                  </p:stCondLst>
                                  <p:childTnLst>
                                    <p:set>
                                      <p:cBhvr>
                                        <p:cTn id="15" dur="1" fill="hold">
                                          <p:stCondLst>
                                            <p:cond delay="0"/>
                                          </p:stCondLst>
                                        </p:cTn>
                                        <p:tgtEl>
                                          <p:spTgt spid="2615"/>
                                        </p:tgtEl>
                                        <p:attrNameLst>
                                          <p:attrName>style.visibility</p:attrName>
                                        </p:attrNameLst>
                                      </p:cBhvr>
                                      <p:to>
                                        <p:strVal val="visible"/>
                                      </p:to>
                                    </p:set>
                                    <p:animEffect transition="in" filter="fade">
                                      <p:cBhvr>
                                        <p:cTn id="16" dur="1000"/>
                                        <p:tgtEl>
                                          <p:spTgt spid="2615"/>
                                        </p:tgtEl>
                                      </p:cBhvr>
                                    </p:animEffect>
                                  </p:childTnLst>
                                </p:cTn>
                              </p:par>
                              <p:par>
                                <p:cTn id="17" presetID="10" presetClass="entr" presetSubtype="0" fill="hold" nodeType="withEffect">
                                  <p:stCondLst>
                                    <p:cond delay="0"/>
                                  </p:stCondLst>
                                  <p:childTnLst>
                                    <p:set>
                                      <p:cBhvr>
                                        <p:cTn id="18" dur="1" fill="hold">
                                          <p:stCondLst>
                                            <p:cond delay="0"/>
                                          </p:stCondLst>
                                        </p:cTn>
                                        <p:tgtEl>
                                          <p:spTgt spid="2617"/>
                                        </p:tgtEl>
                                        <p:attrNameLst>
                                          <p:attrName>style.visibility</p:attrName>
                                        </p:attrNameLst>
                                      </p:cBhvr>
                                      <p:to>
                                        <p:strVal val="visible"/>
                                      </p:to>
                                    </p:set>
                                    <p:animEffect transition="in" filter="fade">
                                      <p:cBhvr>
                                        <p:cTn id="19" dur="1000"/>
                                        <p:tgtEl>
                                          <p:spTgt spid="2617"/>
                                        </p:tgtEl>
                                      </p:cBhvr>
                                    </p:animEffect>
                                  </p:childTnLst>
                                </p:cTn>
                              </p:par>
                              <p:par>
                                <p:cTn id="20" presetID="10" presetClass="entr" presetSubtype="0" fill="hold" nodeType="withEffect">
                                  <p:stCondLst>
                                    <p:cond delay="0"/>
                                  </p:stCondLst>
                                  <p:childTnLst>
                                    <p:set>
                                      <p:cBhvr>
                                        <p:cTn id="21" dur="1" fill="hold">
                                          <p:stCondLst>
                                            <p:cond delay="0"/>
                                          </p:stCondLst>
                                        </p:cTn>
                                        <p:tgtEl>
                                          <p:spTgt spid="2618"/>
                                        </p:tgtEl>
                                        <p:attrNameLst>
                                          <p:attrName>style.visibility</p:attrName>
                                        </p:attrNameLst>
                                      </p:cBhvr>
                                      <p:to>
                                        <p:strVal val="visible"/>
                                      </p:to>
                                    </p:set>
                                    <p:animEffect transition="in" filter="fade">
                                      <p:cBhvr>
                                        <p:cTn id="22" dur="1000"/>
                                        <p:tgtEl>
                                          <p:spTgt spid="2618"/>
                                        </p:tgtEl>
                                      </p:cBhvr>
                                    </p:animEffect>
                                  </p:childTnLst>
                                </p:cTn>
                              </p:par>
                              <p:par>
                                <p:cTn id="23" presetID="10" presetClass="entr" presetSubtype="0" fill="hold" nodeType="withEffect">
                                  <p:stCondLst>
                                    <p:cond delay="0"/>
                                  </p:stCondLst>
                                  <p:childTnLst>
                                    <p:set>
                                      <p:cBhvr>
                                        <p:cTn id="24" dur="1" fill="hold">
                                          <p:stCondLst>
                                            <p:cond delay="0"/>
                                          </p:stCondLst>
                                        </p:cTn>
                                        <p:tgtEl>
                                          <p:spTgt spid="2620"/>
                                        </p:tgtEl>
                                        <p:attrNameLst>
                                          <p:attrName>style.visibility</p:attrName>
                                        </p:attrNameLst>
                                      </p:cBhvr>
                                      <p:to>
                                        <p:strVal val="visible"/>
                                      </p:to>
                                    </p:set>
                                    <p:animEffect transition="in" filter="fade">
                                      <p:cBhvr>
                                        <p:cTn id="25" dur="1000"/>
                                        <p:tgtEl>
                                          <p:spTgt spid="2620"/>
                                        </p:tgtEl>
                                      </p:cBhvr>
                                    </p:animEffect>
                                  </p:childTnLst>
                                </p:cTn>
                              </p:par>
                              <p:par>
                                <p:cTn id="26" presetID="10" presetClass="entr" presetSubtype="0" fill="hold" nodeType="withEffect">
                                  <p:stCondLst>
                                    <p:cond delay="0"/>
                                  </p:stCondLst>
                                  <p:childTnLst>
                                    <p:set>
                                      <p:cBhvr>
                                        <p:cTn id="27" dur="1" fill="hold">
                                          <p:stCondLst>
                                            <p:cond delay="0"/>
                                          </p:stCondLst>
                                        </p:cTn>
                                        <p:tgtEl>
                                          <p:spTgt spid="2621"/>
                                        </p:tgtEl>
                                        <p:attrNameLst>
                                          <p:attrName>style.visibility</p:attrName>
                                        </p:attrNameLst>
                                      </p:cBhvr>
                                      <p:to>
                                        <p:strVal val="visible"/>
                                      </p:to>
                                    </p:set>
                                    <p:animEffect transition="in" filter="fade">
                                      <p:cBhvr>
                                        <p:cTn id="28" dur="1000"/>
                                        <p:tgtEl>
                                          <p:spTgt spid="2621"/>
                                        </p:tgtEl>
                                      </p:cBhvr>
                                    </p:animEffect>
                                  </p:childTnLst>
                                </p:cTn>
                              </p:par>
                              <p:par>
                                <p:cTn id="29" presetID="10" presetClass="entr" presetSubtype="0" fill="hold" nodeType="withEffect">
                                  <p:stCondLst>
                                    <p:cond delay="0"/>
                                  </p:stCondLst>
                                  <p:childTnLst>
                                    <p:set>
                                      <p:cBhvr>
                                        <p:cTn id="30" dur="1" fill="hold">
                                          <p:stCondLst>
                                            <p:cond delay="0"/>
                                          </p:stCondLst>
                                        </p:cTn>
                                        <p:tgtEl>
                                          <p:spTgt spid="2623"/>
                                        </p:tgtEl>
                                        <p:attrNameLst>
                                          <p:attrName>style.visibility</p:attrName>
                                        </p:attrNameLst>
                                      </p:cBhvr>
                                      <p:to>
                                        <p:strVal val="visible"/>
                                      </p:to>
                                    </p:set>
                                    <p:animEffect transition="in" filter="fade">
                                      <p:cBhvr>
                                        <p:cTn id="31" dur="1000"/>
                                        <p:tgtEl>
                                          <p:spTgt spid="2623"/>
                                        </p:tgtEl>
                                      </p:cBhvr>
                                    </p:animEffect>
                                  </p:childTnLst>
                                </p:cTn>
                              </p:par>
                              <p:par>
                                <p:cTn id="32" presetID="10" presetClass="entr" presetSubtype="0" fill="hold" nodeType="withEffect">
                                  <p:stCondLst>
                                    <p:cond delay="0"/>
                                  </p:stCondLst>
                                  <p:childTnLst>
                                    <p:set>
                                      <p:cBhvr>
                                        <p:cTn id="33" dur="1" fill="hold">
                                          <p:stCondLst>
                                            <p:cond delay="0"/>
                                          </p:stCondLst>
                                        </p:cTn>
                                        <p:tgtEl>
                                          <p:spTgt spid="2624"/>
                                        </p:tgtEl>
                                        <p:attrNameLst>
                                          <p:attrName>style.visibility</p:attrName>
                                        </p:attrNameLst>
                                      </p:cBhvr>
                                      <p:to>
                                        <p:strVal val="visible"/>
                                      </p:to>
                                    </p:set>
                                    <p:animEffect transition="in" filter="fade">
                                      <p:cBhvr>
                                        <p:cTn id="34" dur="1000"/>
                                        <p:tgtEl>
                                          <p:spTgt spid="2624"/>
                                        </p:tgtEl>
                                      </p:cBhvr>
                                    </p:animEffect>
                                  </p:childTnLst>
                                </p:cTn>
                              </p:par>
                              <p:par>
                                <p:cTn id="35" presetID="23" presetClass="entr" presetSubtype="16" fill="hold" nodeType="withEffect">
                                  <p:stCondLst>
                                    <p:cond delay="0"/>
                                  </p:stCondLst>
                                  <p:childTnLst>
                                    <p:set>
                                      <p:cBhvr>
                                        <p:cTn id="36" dur="1" fill="hold">
                                          <p:stCondLst>
                                            <p:cond delay="0"/>
                                          </p:stCondLst>
                                        </p:cTn>
                                        <p:tgtEl>
                                          <p:spTgt spid="2604"/>
                                        </p:tgtEl>
                                        <p:attrNameLst>
                                          <p:attrName>style.visibility</p:attrName>
                                        </p:attrNameLst>
                                      </p:cBhvr>
                                      <p:to>
                                        <p:strVal val="visible"/>
                                      </p:to>
                                    </p:set>
                                    <p:anim calcmode="lin" valueType="num">
                                      <p:cBhvr additive="base">
                                        <p:cTn id="37" dur="1000"/>
                                        <p:tgtEl>
                                          <p:spTgt spid="2604"/>
                                        </p:tgtEl>
                                        <p:attrNameLst>
                                          <p:attrName>ppt_w</p:attrName>
                                        </p:attrNameLst>
                                      </p:cBhvr>
                                      <p:tavLst>
                                        <p:tav tm="0">
                                          <p:val>
                                            <p:strVal val="0"/>
                                          </p:val>
                                        </p:tav>
                                        <p:tav tm="100000">
                                          <p:val>
                                            <p:strVal val="#ppt_w"/>
                                          </p:val>
                                        </p:tav>
                                      </p:tavLst>
                                    </p:anim>
                                    <p:anim calcmode="lin" valueType="num">
                                      <p:cBhvr additive="base">
                                        <p:cTn id="38" dur="1000"/>
                                        <p:tgtEl>
                                          <p:spTgt spid="2604"/>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05"/>
                                        </p:tgtEl>
                                        <p:attrNameLst>
                                          <p:attrName>style.visibility</p:attrName>
                                        </p:attrNameLst>
                                      </p:cBhvr>
                                      <p:to>
                                        <p:strVal val="visible"/>
                                      </p:to>
                                    </p:set>
                                    <p:anim calcmode="lin" valueType="num">
                                      <p:cBhvr additive="base">
                                        <p:cTn id="41" dur="1000"/>
                                        <p:tgtEl>
                                          <p:spTgt spid="2605"/>
                                        </p:tgtEl>
                                        <p:attrNameLst>
                                          <p:attrName>ppt_w</p:attrName>
                                        </p:attrNameLst>
                                      </p:cBhvr>
                                      <p:tavLst>
                                        <p:tav tm="0">
                                          <p:val>
                                            <p:strVal val="0"/>
                                          </p:val>
                                        </p:tav>
                                        <p:tav tm="100000">
                                          <p:val>
                                            <p:strVal val="#ppt_w"/>
                                          </p:val>
                                        </p:tav>
                                      </p:tavLst>
                                    </p:anim>
                                    <p:anim calcmode="lin" valueType="num">
                                      <p:cBhvr additive="base">
                                        <p:cTn id="42" dur="1000"/>
                                        <p:tgtEl>
                                          <p:spTgt spid="2605"/>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606"/>
                                        </p:tgtEl>
                                        <p:attrNameLst>
                                          <p:attrName>style.visibility</p:attrName>
                                        </p:attrNameLst>
                                      </p:cBhvr>
                                      <p:to>
                                        <p:strVal val="visible"/>
                                      </p:to>
                                    </p:set>
                                    <p:anim calcmode="lin" valueType="num">
                                      <p:cBhvr additive="base">
                                        <p:cTn id="45" dur="1000"/>
                                        <p:tgtEl>
                                          <p:spTgt spid="2606"/>
                                        </p:tgtEl>
                                        <p:attrNameLst>
                                          <p:attrName>ppt_w</p:attrName>
                                        </p:attrNameLst>
                                      </p:cBhvr>
                                      <p:tavLst>
                                        <p:tav tm="0">
                                          <p:val>
                                            <p:strVal val="0"/>
                                          </p:val>
                                        </p:tav>
                                        <p:tav tm="100000">
                                          <p:val>
                                            <p:strVal val="#ppt_w"/>
                                          </p:val>
                                        </p:tav>
                                      </p:tavLst>
                                    </p:anim>
                                    <p:anim calcmode="lin" valueType="num">
                                      <p:cBhvr additive="base">
                                        <p:cTn id="46" dur="1000"/>
                                        <p:tgtEl>
                                          <p:spTgt spid="2606"/>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608"/>
                                        </p:tgtEl>
                                        <p:attrNameLst>
                                          <p:attrName>style.visibility</p:attrName>
                                        </p:attrNameLst>
                                      </p:cBhvr>
                                      <p:to>
                                        <p:strVal val="visible"/>
                                      </p:to>
                                    </p:set>
                                    <p:anim calcmode="lin" valueType="num">
                                      <p:cBhvr additive="base">
                                        <p:cTn id="49" dur="1000"/>
                                        <p:tgtEl>
                                          <p:spTgt spid="2608"/>
                                        </p:tgtEl>
                                        <p:attrNameLst>
                                          <p:attrName>ppt_w</p:attrName>
                                        </p:attrNameLst>
                                      </p:cBhvr>
                                      <p:tavLst>
                                        <p:tav tm="0">
                                          <p:val>
                                            <p:strVal val="0"/>
                                          </p:val>
                                        </p:tav>
                                        <p:tav tm="100000">
                                          <p:val>
                                            <p:strVal val="#ppt_w"/>
                                          </p:val>
                                        </p:tav>
                                      </p:tavLst>
                                    </p:anim>
                                    <p:anim calcmode="lin" valueType="num">
                                      <p:cBhvr additive="base">
                                        <p:cTn id="50" dur="1000"/>
                                        <p:tgtEl>
                                          <p:spTgt spid="2608"/>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607"/>
                                        </p:tgtEl>
                                        <p:attrNameLst>
                                          <p:attrName>style.visibility</p:attrName>
                                        </p:attrNameLst>
                                      </p:cBhvr>
                                      <p:to>
                                        <p:strVal val="visible"/>
                                      </p:to>
                                    </p:set>
                                    <p:anim calcmode="lin" valueType="num">
                                      <p:cBhvr additive="base">
                                        <p:cTn id="53" dur="1000"/>
                                        <p:tgtEl>
                                          <p:spTgt spid="2607"/>
                                        </p:tgtEl>
                                        <p:attrNameLst>
                                          <p:attrName>ppt_w</p:attrName>
                                        </p:attrNameLst>
                                      </p:cBhvr>
                                      <p:tavLst>
                                        <p:tav tm="0">
                                          <p:val>
                                            <p:strVal val="0"/>
                                          </p:val>
                                        </p:tav>
                                        <p:tav tm="100000">
                                          <p:val>
                                            <p:strVal val="#ppt_w"/>
                                          </p:val>
                                        </p:tav>
                                      </p:tavLst>
                                    </p:anim>
                                    <p:anim calcmode="lin" valueType="num">
                                      <p:cBhvr additive="base">
                                        <p:cTn id="54" dur="1000"/>
                                        <p:tgtEl>
                                          <p:spTgt spid="2607"/>
                                        </p:tgtEl>
                                        <p:attrNameLst>
                                          <p:attrName>ppt_h</p:attrName>
                                        </p:attrNameLst>
                                      </p:cBhvr>
                                      <p:tavLst>
                                        <p:tav tm="0">
                                          <p:val>
                                            <p:strVal val="0"/>
                                          </p:val>
                                        </p:tav>
                                        <p:tav tm="100000">
                                          <p:val>
                                            <p:strVal val="#ppt_h"/>
                                          </p:val>
                                        </p:tav>
                                      </p:tavLst>
                                    </p:anim>
                                  </p:childTnLst>
                                </p:cTn>
                              </p:par>
                              <p:par>
                                <p:cTn id="55" presetID="10" presetClass="entr" presetSubtype="0" fill="hold" nodeType="withEffect">
                                  <p:stCondLst>
                                    <p:cond delay="0"/>
                                  </p:stCondLst>
                                  <p:childTnLst>
                                    <p:set>
                                      <p:cBhvr>
                                        <p:cTn id="56" dur="1" fill="hold">
                                          <p:stCondLst>
                                            <p:cond delay="0"/>
                                          </p:stCondLst>
                                        </p:cTn>
                                        <p:tgtEl>
                                          <p:spTgt spid="2610"/>
                                        </p:tgtEl>
                                        <p:attrNameLst>
                                          <p:attrName>style.visibility</p:attrName>
                                        </p:attrNameLst>
                                      </p:cBhvr>
                                      <p:to>
                                        <p:strVal val="visible"/>
                                      </p:to>
                                    </p:set>
                                    <p:animEffect transition="in" filter="fade">
                                      <p:cBhvr>
                                        <p:cTn id="57" dur="1000"/>
                                        <p:tgtEl>
                                          <p:spTgt spid="2610"/>
                                        </p:tgtEl>
                                      </p:cBhvr>
                                    </p:animEffect>
                                  </p:childTnLst>
                                </p:cTn>
                              </p:par>
                              <p:par>
                                <p:cTn id="58" presetID="10" presetClass="entr" presetSubtype="0" fill="hold" nodeType="withEffect">
                                  <p:stCondLst>
                                    <p:cond delay="0"/>
                                  </p:stCondLst>
                                  <p:childTnLst>
                                    <p:set>
                                      <p:cBhvr>
                                        <p:cTn id="59" dur="1" fill="hold">
                                          <p:stCondLst>
                                            <p:cond delay="0"/>
                                          </p:stCondLst>
                                        </p:cTn>
                                        <p:tgtEl>
                                          <p:spTgt spid="2613"/>
                                        </p:tgtEl>
                                        <p:attrNameLst>
                                          <p:attrName>style.visibility</p:attrName>
                                        </p:attrNameLst>
                                      </p:cBhvr>
                                      <p:to>
                                        <p:strVal val="visible"/>
                                      </p:to>
                                    </p:set>
                                    <p:animEffect transition="in" filter="fade">
                                      <p:cBhvr>
                                        <p:cTn id="60" dur="1000"/>
                                        <p:tgtEl>
                                          <p:spTgt spid="2613"/>
                                        </p:tgtEl>
                                      </p:cBhvr>
                                    </p:animEffect>
                                  </p:childTnLst>
                                </p:cTn>
                              </p:par>
                              <p:par>
                                <p:cTn id="61" presetID="10" presetClass="entr" presetSubtype="0" fill="hold" nodeType="withEffect">
                                  <p:stCondLst>
                                    <p:cond delay="0"/>
                                  </p:stCondLst>
                                  <p:childTnLst>
                                    <p:set>
                                      <p:cBhvr>
                                        <p:cTn id="62" dur="1" fill="hold">
                                          <p:stCondLst>
                                            <p:cond delay="0"/>
                                          </p:stCondLst>
                                        </p:cTn>
                                        <p:tgtEl>
                                          <p:spTgt spid="2616"/>
                                        </p:tgtEl>
                                        <p:attrNameLst>
                                          <p:attrName>style.visibility</p:attrName>
                                        </p:attrNameLst>
                                      </p:cBhvr>
                                      <p:to>
                                        <p:strVal val="visible"/>
                                      </p:to>
                                    </p:set>
                                    <p:animEffect transition="in" filter="fade">
                                      <p:cBhvr>
                                        <p:cTn id="63" dur="1000"/>
                                        <p:tgtEl>
                                          <p:spTgt spid="2616"/>
                                        </p:tgtEl>
                                      </p:cBhvr>
                                    </p:animEffect>
                                  </p:childTnLst>
                                </p:cTn>
                              </p:par>
                              <p:par>
                                <p:cTn id="64" presetID="10" presetClass="entr" presetSubtype="0" fill="hold" nodeType="withEffect">
                                  <p:stCondLst>
                                    <p:cond delay="0"/>
                                  </p:stCondLst>
                                  <p:childTnLst>
                                    <p:set>
                                      <p:cBhvr>
                                        <p:cTn id="65" dur="1" fill="hold">
                                          <p:stCondLst>
                                            <p:cond delay="0"/>
                                          </p:stCondLst>
                                        </p:cTn>
                                        <p:tgtEl>
                                          <p:spTgt spid="2619"/>
                                        </p:tgtEl>
                                        <p:attrNameLst>
                                          <p:attrName>style.visibility</p:attrName>
                                        </p:attrNameLst>
                                      </p:cBhvr>
                                      <p:to>
                                        <p:strVal val="visible"/>
                                      </p:to>
                                    </p:set>
                                    <p:animEffect transition="in" filter="fade">
                                      <p:cBhvr>
                                        <p:cTn id="66" dur="1000"/>
                                        <p:tgtEl>
                                          <p:spTgt spid="2619"/>
                                        </p:tgtEl>
                                      </p:cBhvr>
                                    </p:animEffect>
                                  </p:childTnLst>
                                </p:cTn>
                              </p:par>
                              <p:par>
                                <p:cTn id="67" presetID="10" presetClass="entr" presetSubtype="0" fill="hold" nodeType="withEffect">
                                  <p:stCondLst>
                                    <p:cond delay="0"/>
                                  </p:stCondLst>
                                  <p:childTnLst>
                                    <p:set>
                                      <p:cBhvr>
                                        <p:cTn id="68" dur="1" fill="hold">
                                          <p:stCondLst>
                                            <p:cond delay="0"/>
                                          </p:stCondLst>
                                        </p:cTn>
                                        <p:tgtEl>
                                          <p:spTgt spid="2622"/>
                                        </p:tgtEl>
                                        <p:attrNameLst>
                                          <p:attrName>style.visibility</p:attrName>
                                        </p:attrNameLst>
                                      </p:cBhvr>
                                      <p:to>
                                        <p:strVal val="visible"/>
                                      </p:to>
                                    </p:set>
                                    <p:animEffect transition="in" filter="fade">
                                      <p:cBhvr>
                                        <p:cTn id="69" dur="1000"/>
                                        <p:tgtEl>
                                          <p:spTgt spid="2622"/>
                                        </p:tgtEl>
                                      </p:cBhvr>
                                    </p:animEffect>
                                  </p:childTnLst>
                                </p:cTn>
                              </p:par>
                              <p:par>
                                <p:cTn id="70" presetID="2" presetClass="entr" presetSubtype="8" fill="hold" nodeType="withEffect">
                                  <p:stCondLst>
                                    <p:cond delay="0"/>
                                  </p:stCondLst>
                                  <p:childTnLst>
                                    <p:set>
                                      <p:cBhvr>
                                        <p:cTn id="71" dur="1" fill="hold">
                                          <p:stCondLst>
                                            <p:cond delay="0"/>
                                          </p:stCondLst>
                                        </p:cTn>
                                        <p:tgtEl>
                                          <p:spTgt spid="2609"/>
                                        </p:tgtEl>
                                        <p:attrNameLst>
                                          <p:attrName>style.visibility</p:attrName>
                                        </p:attrNameLst>
                                      </p:cBhvr>
                                      <p:to>
                                        <p:strVal val="visible"/>
                                      </p:to>
                                    </p:set>
                                    <p:anim calcmode="lin" valueType="num">
                                      <p:cBhvr additive="base">
                                        <p:cTn id="72" dur="1000"/>
                                        <p:tgtEl>
                                          <p:spTgt spid="26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8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PLOTLY SCREENSHOTS (Multi-Linear)</a:t>
            </a:r>
            <a:endParaRPr/>
          </a:p>
        </p:txBody>
      </p:sp>
      <p:pic>
        <p:nvPicPr>
          <p:cNvPr id="2958" name="Google Shape;2958;p82"/>
          <p:cNvPicPr preferRelativeResize="0"/>
          <p:nvPr/>
        </p:nvPicPr>
        <p:blipFill rotWithShape="1">
          <a:blip r:embed="rId3">
            <a:alphaModFix/>
          </a:blip>
          <a:srcRect t="7220" b="5988"/>
          <a:stretch/>
        </p:blipFill>
        <p:spPr>
          <a:xfrm>
            <a:off x="1052525" y="1372675"/>
            <a:ext cx="7375973" cy="33584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Stacked Bar Chart</a:t>
            </a:r>
            <a:endParaRPr/>
          </a:p>
        </p:txBody>
      </p:sp>
      <p:pic>
        <p:nvPicPr>
          <p:cNvPr id="2964" name="Google Shape;2964;p83"/>
          <p:cNvPicPr preferRelativeResize="0"/>
          <p:nvPr/>
        </p:nvPicPr>
        <p:blipFill rotWithShape="1">
          <a:blip r:embed="rId3">
            <a:alphaModFix/>
          </a:blip>
          <a:srcRect t="6309" b="7371"/>
          <a:stretch/>
        </p:blipFill>
        <p:spPr>
          <a:xfrm>
            <a:off x="991600" y="1308575"/>
            <a:ext cx="7436899" cy="36107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8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Grouped Bar Chart</a:t>
            </a:r>
            <a:endParaRPr/>
          </a:p>
        </p:txBody>
      </p:sp>
      <p:pic>
        <p:nvPicPr>
          <p:cNvPr id="2970" name="Google Shape;2970;p84"/>
          <p:cNvPicPr preferRelativeResize="0"/>
          <p:nvPr/>
        </p:nvPicPr>
        <p:blipFill rotWithShape="1">
          <a:blip r:embed="rId3">
            <a:alphaModFix/>
          </a:blip>
          <a:srcRect t="6227" b="7868"/>
          <a:stretch/>
        </p:blipFill>
        <p:spPr>
          <a:xfrm>
            <a:off x="1123250" y="1244475"/>
            <a:ext cx="6897499" cy="3332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8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Geo-Spatial Analysis</a:t>
            </a:r>
            <a:endParaRPr/>
          </a:p>
        </p:txBody>
      </p:sp>
      <p:pic>
        <p:nvPicPr>
          <p:cNvPr id="2976" name="Google Shape;2976;p85"/>
          <p:cNvPicPr preferRelativeResize="0"/>
          <p:nvPr/>
        </p:nvPicPr>
        <p:blipFill rotWithShape="1">
          <a:blip r:embed="rId3">
            <a:alphaModFix/>
          </a:blip>
          <a:srcRect t="6324" b="9008"/>
          <a:stretch/>
        </p:blipFill>
        <p:spPr>
          <a:xfrm>
            <a:off x="1218000" y="1356650"/>
            <a:ext cx="6897499" cy="3284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8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WEB SCRAPING MODULE</a:t>
            </a:r>
            <a:endParaRPr/>
          </a:p>
        </p:txBody>
      </p:sp>
      <p:sp>
        <p:nvSpPr>
          <p:cNvPr id="2982" name="Google Shape;2982;p86"/>
          <p:cNvSpPr txBox="1">
            <a:spLocks noGrp="1"/>
          </p:cNvSpPr>
          <p:nvPr>
            <p:ph type="body" idx="1"/>
          </p:nvPr>
        </p:nvSpPr>
        <p:spPr>
          <a:xfrm>
            <a:off x="715550" y="1152475"/>
            <a:ext cx="7713000" cy="36456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2100" b="1"/>
              <a:t>Aim </a:t>
            </a:r>
            <a:r>
              <a:rPr lang="en" sz="2100"/>
              <a:t>:  </a:t>
            </a:r>
            <a:r>
              <a:rPr lang="en" sz="2200"/>
              <a:t>To Provide a live visual insight into the number of crimes being committed across India. It is Achieved by using web scraping techniques to identify regions mentioned in the headlines of news websites and plotting the results onto a folium heat map.</a:t>
            </a:r>
            <a:endParaRPr sz="2200"/>
          </a:p>
          <a:p>
            <a:pPr marL="0" lvl="0" indent="0" algn="just" rtl="0">
              <a:spcBef>
                <a:spcPts val="0"/>
              </a:spcBef>
              <a:spcAft>
                <a:spcPts val="0"/>
              </a:spcAft>
              <a:buNone/>
            </a:pPr>
            <a:endParaRPr sz="1800"/>
          </a:p>
          <a:p>
            <a:pPr marL="457200" lvl="0" indent="-355600" algn="just" rtl="0">
              <a:spcBef>
                <a:spcPts val="0"/>
              </a:spcBef>
              <a:spcAft>
                <a:spcPts val="0"/>
              </a:spcAft>
              <a:buSzPts val="2000"/>
              <a:buChar char="●"/>
            </a:pPr>
            <a:r>
              <a:rPr lang="en" sz="2000"/>
              <a:t>Tools Used: (i) Beautiful Soup</a:t>
            </a:r>
            <a:endParaRPr sz="2000"/>
          </a:p>
          <a:p>
            <a:pPr marL="1371600" lvl="0" indent="0" algn="just" rtl="0">
              <a:spcBef>
                <a:spcPts val="0"/>
              </a:spcBef>
              <a:spcAft>
                <a:spcPts val="0"/>
              </a:spcAft>
              <a:buNone/>
            </a:pPr>
            <a:r>
              <a:rPr lang="en" sz="2000"/>
              <a:t>  	 (ii) Folium Map</a:t>
            </a:r>
            <a:endParaRPr sz="2000"/>
          </a:p>
          <a:p>
            <a:pPr marL="1371600" lvl="0" indent="0" algn="just" rtl="0">
              <a:spcBef>
                <a:spcPts val="0"/>
              </a:spcBef>
              <a:spcAft>
                <a:spcPts val="0"/>
              </a:spcAft>
              <a:buNone/>
            </a:pPr>
            <a:r>
              <a:rPr lang="en" sz="2000"/>
              <a:t>  	 (iii) Geo locator</a:t>
            </a:r>
            <a:endParaRPr/>
          </a:p>
        </p:txBody>
      </p:sp>
      <p:grpSp>
        <p:nvGrpSpPr>
          <p:cNvPr id="2983" name="Google Shape;2983;p86"/>
          <p:cNvGrpSpPr/>
          <p:nvPr/>
        </p:nvGrpSpPr>
        <p:grpSpPr>
          <a:xfrm>
            <a:off x="6046210" y="3263795"/>
            <a:ext cx="2195115" cy="1650053"/>
            <a:chOff x="6652051" y="3714143"/>
            <a:chExt cx="560636" cy="516497"/>
          </a:xfrm>
        </p:grpSpPr>
        <p:grpSp>
          <p:nvGrpSpPr>
            <p:cNvPr id="2984" name="Google Shape;2984;p86"/>
            <p:cNvGrpSpPr/>
            <p:nvPr/>
          </p:nvGrpSpPr>
          <p:grpSpPr>
            <a:xfrm>
              <a:off x="6669657" y="3716715"/>
              <a:ext cx="466768" cy="464314"/>
              <a:chOff x="3139766" y="765669"/>
              <a:chExt cx="886380" cy="881888"/>
            </a:xfrm>
          </p:grpSpPr>
          <p:grpSp>
            <p:nvGrpSpPr>
              <p:cNvPr id="2985" name="Google Shape;2985;p86"/>
              <p:cNvGrpSpPr/>
              <p:nvPr/>
            </p:nvGrpSpPr>
            <p:grpSpPr>
              <a:xfrm>
                <a:off x="3139766" y="765669"/>
                <a:ext cx="886380" cy="881888"/>
                <a:chOff x="3139766" y="765669"/>
                <a:chExt cx="886380" cy="881888"/>
              </a:xfrm>
            </p:grpSpPr>
            <p:sp>
              <p:nvSpPr>
                <p:cNvPr id="2986" name="Google Shape;2986;p86"/>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86"/>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86"/>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0" name="Google Shape;3000;p86"/>
          <p:cNvSpPr/>
          <p:nvPr/>
        </p:nvSpPr>
        <p:spPr>
          <a:xfrm flipH="1">
            <a:off x="67416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8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WEB SCRAPING SCREENSHOT</a:t>
            </a:r>
            <a:endParaRPr/>
          </a:p>
        </p:txBody>
      </p:sp>
      <p:pic>
        <p:nvPicPr>
          <p:cNvPr id="3006" name="Google Shape;3006;p87"/>
          <p:cNvPicPr preferRelativeResize="0"/>
          <p:nvPr/>
        </p:nvPicPr>
        <p:blipFill rotWithShape="1">
          <a:blip r:embed="rId3">
            <a:alphaModFix/>
          </a:blip>
          <a:srcRect t="5906" b="10669"/>
          <a:stretch/>
        </p:blipFill>
        <p:spPr>
          <a:xfrm>
            <a:off x="875725" y="1093575"/>
            <a:ext cx="7713000" cy="36194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88"/>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Testing</a:t>
            </a:r>
            <a:endParaRPr sz="6000"/>
          </a:p>
        </p:txBody>
      </p:sp>
      <p:sp>
        <p:nvSpPr>
          <p:cNvPr id="3012" name="Google Shape;3012;p88"/>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06</a:t>
            </a:r>
            <a:endParaRPr/>
          </a:p>
        </p:txBody>
      </p:sp>
      <p:grpSp>
        <p:nvGrpSpPr>
          <p:cNvPr id="3013" name="Google Shape;3013;p88"/>
          <p:cNvGrpSpPr/>
          <p:nvPr/>
        </p:nvGrpSpPr>
        <p:grpSpPr>
          <a:xfrm flipH="1">
            <a:off x="2124013" y="1936921"/>
            <a:ext cx="793256" cy="182899"/>
            <a:chOff x="2685575" y="2835950"/>
            <a:chExt cx="433000" cy="99825"/>
          </a:xfrm>
        </p:grpSpPr>
        <p:sp>
          <p:nvSpPr>
            <p:cNvPr id="3014" name="Google Shape;3014;p8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8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9" name="Google Shape;3019;p88"/>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020" name="Google Shape;3020;p8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8"/>
          <p:cNvSpPr/>
          <p:nvPr/>
        </p:nvSpPr>
        <p:spPr>
          <a:xfrm>
            <a:off x="3879023" y="3760100"/>
            <a:ext cx="1385972" cy="968375"/>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47A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13"/>
                                        </p:tgtEl>
                                        <p:attrNameLst>
                                          <p:attrName>style.visibility</p:attrName>
                                        </p:attrNameLst>
                                      </p:cBhvr>
                                      <p:to>
                                        <p:strVal val="visible"/>
                                      </p:to>
                                    </p:set>
                                    <p:anim calcmode="lin" valueType="num">
                                      <p:cBhvr additive="base">
                                        <p:cTn id="7" dur="1000"/>
                                        <p:tgtEl>
                                          <p:spTgt spid="3013"/>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012"/>
                                        </p:tgtEl>
                                        <p:attrNameLst>
                                          <p:attrName>style.visibility</p:attrName>
                                        </p:attrNameLst>
                                      </p:cBhvr>
                                      <p:to>
                                        <p:strVal val="visible"/>
                                      </p:to>
                                    </p:set>
                                    <p:anim calcmode="lin" valueType="num">
                                      <p:cBhvr additive="base">
                                        <p:cTn id="10" dur="1000"/>
                                        <p:tgtEl>
                                          <p:spTgt spid="3012"/>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 calcmode="lin" valueType="num">
                                      <p:cBhvr additive="base">
                                        <p:cTn id="13" dur="1000"/>
                                        <p:tgtEl>
                                          <p:spTgt spid="301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019"/>
                                        </p:tgtEl>
                                        <p:attrNameLst>
                                          <p:attrName>style.visibility</p:attrName>
                                        </p:attrNameLst>
                                      </p:cBhvr>
                                      <p:to>
                                        <p:strVal val="visible"/>
                                      </p:to>
                                    </p:set>
                                    <p:anim calcmode="lin" valueType="num">
                                      <p:cBhvr additive="base">
                                        <p:cTn id="16" dur="1000"/>
                                        <p:tgtEl>
                                          <p:spTgt spid="3019"/>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020"/>
                                        </p:tgtEl>
                                        <p:attrNameLst>
                                          <p:attrName>style.visibility</p:attrName>
                                        </p:attrNameLst>
                                      </p:cBhvr>
                                      <p:to>
                                        <p:strVal val="visible"/>
                                      </p:to>
                                    </p:set>
                                    <p:animEffect transition="in" filter="fade">
                                      <p:cBhvr>
                                        <p:cTn id="19" dur="1000"/>
                                        <p:tgtEl>
                                          <p:spTgt spid="3020"/>
                                        </p:tgtEl>
                                      </p:cBhvr>
                                    </p:animEffect>
                                  </p:childTnLst>
                                </p:cTn>
                              </p:par>
                              <p:par>
                                <p:cTn id="20" presetID="10" presetClass="entr" presetSubtype="0" fill="hold" nodeType="withEffect">
                                  <p:stCondLst>
                                    <p:cond delay="0"/>
                                  </p:stCondLst>
                                  <p:childTnLst>
                                    <p:set>
                                      <p:cBhvr>
                                        <p:cTn id="21" dur="1" fill="hold">
                                          <p:stCondLst>
                                            <p:cond delay="0"/>
                                          </p:stCondLst>
                                        </p:cTn>
                                        <p:tgtEl>
                                          <p:spTgt spid="3021"/>
                                        </p:tgtEl>
                                        <p:attrNameLst>
                                          <p:attrName>style.visibility</p:attrName>
                                        </p:attrNameLst>
                                      </p:cBhvr>
                                      <p:to>
                                        <p:strVal val="visible"/>
                                      </p:to>
                                    </p:set>
                                    <p:animEffect transition="in" filter="fade">
                                      <p:cBhvr>
                                        <p:cTn id="22" dur="1000"/>
                                        <p:tgtEl>
                                          <p:spTgt spid="3021"/>
                                        </p:tgtEl>
                                      </p:cBhvr>
                                    </p:animEffect>
                                  </p:childTnLst>
                                </p:cTn>
                              </p:par>
                              <p:par>
                                <p:cTn id="23" presetID="10" presetClass="entr" presetSubtype="0" fill="hold" nodeType="withEffect">
                                  <p:stCondLst>
                                    <p:cond delay="0"/>
                                  </p:stCondLst>
                                  <p:childTnLst>
                                    <p:set>
                                      <p:cBhvr>
                                        <p:cTn id="24" dur="1" fill="hold">
                                          <p:stCondLst>
                                            <p:cond delay="0"/>
                                          </p:stCondLst>
                                        </p:cTn>
                                        <p:tgtEl>
                                          <p:spTgt spid="3022"/>
                                        </p:tgtEl>
                                        <p:attrNameLst>
                                          <p:attrName>style.visibility</p:attrName>
                                        </p:attrNameLst>
                                      </p:cBhvr>
                                      <p:to>
                                        <p:strVal val="visible"/>
                                      </p:to>
                                    </p:set>
                                    <p:animEffect transition="in" filter="fade">
                                      <p:cBhvr>
                                        <p:cTn id="25" dur="1000"/>
                                        <p:tgtEl>
                                          <p:spTgt spid="3022"/>
                                        </p:tgtEl>
                                      </p:cBhvr>
                                    </p:animEffect>
                                  </p:childTnLst>
                                </p:cTn>
                              </p:par>
                              <p:par>
                                <p:cTn id="26" presetID="10" presetClass="entr" presetSubtype="0" fill="hold" nodeType="withEffect">
                                  <p:stCondLst>
                                    <p:cond delay="0"/>
                                  </p:stCondLst>
                                  <p:childTnLst>
                                    <p:set>
                                      <p:cBhvr>
                                        <p:cTn id="27" dur="1" fill="hold">
                                          <p:stCondLst>
                                            <p:cond delay="0"/>
                                          </p:stCondLst>
                                        </p:cTn>
                                        <p:tgtEl>
                                          <p:spTgt spid="3023"/>
                                        </p:tgtEl>
                                        <p:attrNameLst>
                                          <p:attrName>style.visibility</p:attrName>
                                        </p:attrNameLst>
                                      </p:cBhvr>
                                      <p:to>
                                        <p:strVal val="visible"/>
                                      </p:to>
                                    </p:set>
                                    <p:animEffect transition="in" filter="fade">
                                      <p:cBhvr>
                                        <p:cTn id="28" dur="1000"/>
                                        <p:tgtEl>
                                          <p:spTgt spid="3023"/>
                                        </p:tgtEl>
                                      </p:cBhvr>
                                    </p:animEffect>
                                  </p:childTnLst>
                                </p:cTn>
                              </p:par>
                              <p:par>
                                <p:cTn id="29" presetID="10" presetClass="entr" presetSubtype="0" fill="hold" nodeType="withEffect">
                                  <p:stCondLst>
                                    <p:cond delay="0"/>
                                  </p:stCondLst>
                                  <p:childTnLst>
                                    <p:set>
                                      <p:cBhvr>
                                        <p:cTn id="30" dur="1" fill="hold">
                                          <p:stCondLst>
                                            <p:cond delay="0"/>
                                          </p:stCondLst>
                                        </p:cTn>
                                        <p:tgtEl>
                                          <p:spTgt spid="3024"/>
                                        </p:tgtEl>
                                        <p:attrNameLst>
                                          <p:attrName>style.visibility</p:attrName>
                                        </p:attrNameLst>
                                      </p:cBhvr>
                                      <p:to>
                                        <p:strVal val="visible"/>
                                      </p:to>
                                    </p:set>
                                    <p:animEffect transition="in" filter="fade">
                                      <p:cBhvr>
                                        <p:cTn id="31" dur="1000"/>
                                        <p:tgtEl>
                                          <p:spTgt spid="3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9"/>
        <p:cNvGrpSpPr/>
        <p:nvPr/>
      </p:nvGrpSpPr>
      <p:grpSpPr>
        <a:xfrm>
          <a:off x="0" y="0"/>
          <a:ext cx="0" cy="0"/>
          <a:chOff x="0" y="0"/>
          <a:chExt cx="0" cy="0"/>
        </a:xfrm>
      </p:grpSpPr>
      <p:sp>
        <p:nvSpPr>
          <p:cNvPr id="3030" name="Google Shape;3030;p8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31" name="Google Shape;3031;p89"/>
          <p:cNvGraphicFramePr/>
          <p:nvPr/>
        </p:nvGraphicFramePr>
        <p:xfrm>
          <a:off x="820800" y="1381225"/>
          <a:ext cx="6707550" cy="3200190"/>
        </p:xfrm>
        <a:graphic>
          <a:graphicData uri="http://schemas.openxmlformats.org/drawingml/2006/table">
            <a:tbl>
              <a:tblPr>
                <a:noFill/>
                <a:tableStyleId>{5B4417B9-D16E-4266-8F44-B33151DD2A57}</a:tableStyleId>
              </a:tblPr>
              <a:tblGrid>
                <a:gridCol w="3353775">
                  <a:extLst>
                    <a:ext uri="{9D8B030D-6E8A-4147-A177-3AD203B41FA5}">
                      <a16:colId xmlns:a16="http://schemas.microsoft.com/office/drawing/2014/main" val="20000"/>
                    </a:ext>
                  </a:extLst>
                </a:gridCol>
                <a:gridCol w="33537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CLUSTER IDENTIFICATION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CLUSTERING MODEL</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“HYDERABAD” (Actual input data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grpSp>
        <p:nvGrpSpPr>
          <p:cNvPr id="3032" name="Google Shape;3032;p89"/>
          <p:cNvGrpSpPr/>
          <p:nvPr/>
        </p:nvGrpSpPr>
        <p:grpSpPr>
          <a:xfrm>
            <a:off x="5998216" y="186835"/>
            <a:ext cx="2211010" cy="913107"/>
            <a:chOff x="4003189" y="2735942"/>
            <a:chExt cx="418213" cy="416639"/>
          </a:xfrm>
        </p:grpSpPr>
        <p:sp>
          <p:nvSpPr>
            <p:cNvPr id="3033" name="Google Shape;3033;p89"/>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9"/>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9"/>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9"/>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sp>
        <p:nvSpPr>
          <p:cNvPr id="3041" name="Google Shape;3041;p9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42" name="Google Shape;3042;p90"/>
          <p:cNvGraphicFramePr/>
          <p:nvPr/>
        </p:nvGraphicFramePr>
        <p:xfrm>
          <a:off x="952500" y="1238250"/>
          <a:ext cx="7239000" cy="320019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LABEL PREDICTION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CLASSIFICATION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“HYDERABAD” , 2023(Actual input data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grpSp>
        <p:nvGrpSpPr>
          <p:cNvPr id="3043" name="Google Shape;3043;p90"/>
          <p:cNvGrpSpPr/>
          <p:nvPr/>
        </p:nvGrpSpPr>
        <p:grpSpPr>
          <a:xfrm>
            <a:off x="7808735" y="276817"/>
            <a:ext cx="791452" cy="682068"/>
            <a:chOff x="5080188" y="927900"/>
            <a:chExt cx="961200" cy="961200"/>
          </a:xfrm>
        </p:grpSpPr>
        <p:sp>
          <p:nvSpPr>
            <p:cNvPr id="3044" name="Google Shape;3044;p9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9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57" name="Google Shape;3057;p91"/>
          <p:cNvGraphicFramePr/>
          <p:nvPr/>
        </p:nvGraphicFramePr>
        <p:xfrm>
          <a:off x="952500" y="1238250"/>
          <a:ext cx="7239000" cy="298683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CRIME COUNT PREDICTION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LINEAR REGRESSION MODELS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2019(Actual Population input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237567</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235008</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56"/>
          <p:cNvSpPr/>
          <p:nvPr/>
        </p:nvSpPr>
        <p:spPr>
          <a:xfrm>
            <a:off x="1975173" y="33220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1975173" y="24272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1975173" y="1532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TABLE OF CONTENT</a:t>
            </a:r>
            <a:endParaRPr dirty="0"/>
          </a:p>
        </p:txBody>
      </p:sp>
      <p:sp>
        <p:nvSpPr>
          <p:cNvPr id="2642" name="Google Shape;2642;p56"/>
          <p:cNvSpPr txBox="1">
            <a:spLocks noGrp="1"/>
          </p:cNvSpPr>
          <p:nvPr>
            <p:ph type="title"/>
          </p:nvPr>
        </p:nvSpPr>
        <p:spPr>
          <a:xfrm>
            <a:off x="1842081" y="14541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07</a:t>
            </a:r>
            <a:endParaRPr>
              <a:solidFill>
                <a:schemeClr val="dk1"/>
              </a:solidFill>
            </a:endParaRPr>
          </a:p>
        </p:txBody>
      </p:sp>
      <p:sp>
        <p:nvSpPr>
          <p:cNvPr id="2643" name="Google Shape;2643;p56"/>
          <p:cNvSpPr txBox="1">
            <a:spLocks noGrp="1"/>
          </p:cNvSpPr>
          <p:nvPr>
            <p:ph type="subTitle" idx="1"/>
          </p:nvPr>
        </p:nvSpPr>
        <p:spPr>
          <a:xfrm>
            <a:off x="2663800" y="1503725"/>
            <a:ext cx="40641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Conclusion</a:t>
            </a:r>
            <a:endParaRPr/>
          </a:p>
        </p:txBody>
      </p:sp>
      <p:sp>
        <p:nvSpPr>
          <p:cNvPr id="2644" name="Google Shape;2644;p56"/>
          <p:cNvSpPr txBox="1">
            <a:spLocks noGrp="1"/>
          </p:cNvSpPr>
          <p:nvPr>
            <p:ph type="subTitle" idx="2"/>
          </p:nvPr>
        </p:nvSpPr>
        <p:spPr>
          <a:xfrm>
            <a:off x="2530700" y="1858325"/>
            <a:ext cx="41973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   Conclusion of the project</a:t>
            </a:r>
            <a:endParaRPr/>
          </a:p>
        </p:txBody>
      </p:sp>
      <p:sp>
        <p:nvSpPr>
          <p:cNvPr id="2645" name="Google Shape;2645;p56"/>
          <p:cNvSpPr txBox="1">
            <a:spLocks noGrp="1"/>
          </p:cNvSpPr>
          <p:nvPr>
            <p:ph type="title" idx="3"/>
          </p:nvPr>
        </p:nvSpPr>
        <p:spPr>
          <a:xfrm>
            <a:off x="1842081" y="23490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08</a:t>
            </a:r>
            <a:endParaRPr>
              <a:solidFill>
                <a:schemeClr val="dk1"/>
              </a:solidFill>
            </a:endParaRPr>
          </a:p>
        </p:txBody>
      </p:sp>
      <p:sp>
        <p:nvSpPr>
          <p:cNvPr id="2646" name="Google Shape;2646;p56"/>
          <p:cNvSpPr txBox="1">
            <a:spLocks noGrp="1"/>
          </p:cNvSpPr>
          <p:nvPr>
            <p:ph type="subTitle" idx="4"/>
          </p:nvPr>
        </p:nvSpPr>
        <p:spPr>
          <a:xfrm>
            <a:off x="2663805" y="2398542"/>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Future enhancements</a:t>
            </a:r>
            <a:endParaRPr/>
          </a:p>
        </p:txBody>
      </p:sp>
      <p:sp>
        <p:nvSpPr>
          <p:cNvPr id="2647" name="Google Shape;2647;p56"/>
          <p:cNvSpPr txBox="1">
            <a:spLocks noGrp="1"/>
          </p:cNvSpPr>
          <p:nvPr>
            <p:ph type="subTitle" idx="5"/>
          </p:nvPr>
        </p:nvSpPr>
        <p:spPr>
          <a:xfrm>
            <a:off x="2663788" y="2753149"/>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Future Scope</a:t>
            </a:r>
            <a:endParaRPr/>
          </a:p>
        </p:txBody>
      </p:sp>
      <p:sp>
        <p:nvSpPr>
          <p:cNvPr id="2648" name="Google Shape;2648;p56"/>
          <p:cNvSpPr txBox="1">
            <a:spLocks noGrp="1"/>
          </p:cNvSpPr>
          <p:nvPr>
            <p:ph type="title" idx="6"/>
          </p:nvPr>
        </p:nvSpPr>
        <p:spPr>
          <a:xfrm>
            <a:off x="1842081" y="32438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09</a:t>
            </a:r>
            <a:endParaRPr>
              <a:solidFill>
                <a:schemeClr val="dk1"/>
              </a:solidFill>
            </a:endParaRPr>
          </a:p>
        </p:txBody>
      </p:sp>
      <p:sp>
        <p:nvSpPr>
          <p:cNvPr id="2649" name="Google Shape;2649;p56"/>
          <p:cNvSpPr txBox="1">
            <a:spLocks noGrp="1"/>
          </p:cNvSpPr>
          <p:nvPr>
            <p:ph type="subTitle" idx="7"/>
          </p:nvPr>
        </p:nvSpPr>
        <p:spPr>
          <a:xfrm>
            <a:off x="2663805" y="3293359"/>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Reference</a:t>
            </a:r>
            <a:endParaRPr/>
          </a:p>
        </p:txBody>
      </p:sp>
      <p:sp>
        <p:nvSpPr>
          <p:cNvPr id="2650" name="Google Shape;2650;p56"/>
          <p:cNvSpPr txBox="1">
            <a:spLocks noGrp="1"/>
          </p:cNvSpPr>
          <p:nvPr>
            <p:ph type="subTitle" idx="8"/>
          </p:nvPr>
        </p:nvSpPr>
        <p:spPr>
          <a:xfrm>
            <a:off x="2663788" y="3647963"/>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References for the literature survey</a:t>
            </a:r>
            <a:endParaRPr/>
          </a:p>
        </p:txBody>
      </p:sp>
      <p:grpSp>
        <p:nvGrpSpPr>
          <p:cNvPr id="2651" name="Google Shape;2651;p56"/>
          <p:cNvGrpSpPr/>
          <p:nvPr/>
        </p:nvGrpSpPr>
        <p:grpSpPr>
          <a:xfrm>
            <a:off x="7330433" y="3899371"/>
            <a:ext cx="793256" cy="182899"/>
            <a:chOff x="2685575" y="2835950"/>
            <a:chExt cx="433000" cy="99825"/>
          </a:xfrm>
        </p:grpSpPr>
        <p:sp>
          <p:nvSpPr>
            <p:cNvPr id="2652" name="Google Shape;2652;p5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6" name="Google Shape;2656;p56"/>
          <p:cNvSpPr/>
          <p:nvPr/>
        </p:nvSpPr>
        <p:spPr>
          <a:xfrm>
            <a:off x="70857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7" name="Google Shape;2657;p56"/>
          <p:cNvPicPr preferRelativeResize="0"/>
          <p:nvPr/>
        </p:nvPicPr>
        <p:blipFill>
          <a:blip r:embed="rId3">
            <a:alphaModFix/>
          </a:blip>
          <a:stretch>
            <a:fillRect/>
          </a:stretch>
        </p:blipFill>
        <p:spPr>
          <a:xfrm>
            <a:off x="6050827" y="-1358450"/>
            <a:ext cx="2527512" cy="268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3"/>
                                        </p:tgtEl>
                                        <p:attrNameLst>
                                          <p:attrName>style.visibility</p:attrName>
                                        </p:attrNameLst>
                                      </p:cBhvr>
                                      <p:to>
                                        <p:strVal val="visible"/>
                                      </p:to>
                                    </p:set>
                                    <p:animEffect transition="in" filter="fade">
                                      <p:cBhvr>
                                        <p:cTn id="7" dur="1000"/>
                                        <p:tgtEl>
                                          <p:spTgt spid="2643"/>
                                        </p:tgtEl>
                                      </p:cBhvr>
                                    </p:animEffect>
                                  </p:childTnLst>
                                </p:cTn>
                              </p:par>
                              <p:par>
                                <p:cTn id="8" presetID="10" presetClass="entr" presetSubtype="0" fill="hold" nodeType="withEffect">
                                  <p:stCondLst>
                                    <p:cond delay="0"/>
                                  </p:stCondLst>
                                  <p:childTnLst>
                                    <p:set>
                                      <p:cBhvr>
                                        <p:cTn id="9" dur="1" fill="hold">
                                          <p:stCondLst>
                                            <p:cond delay="0"/>
                                          </p:stCondLst>
                                        </p:cTn>
                                        <p:tgtEl>
                                          <p:spTgt spid="2644"/>
                                        </p:tgtEl>
                                        <p:attrNameLst>
                                          <p:attrName>style.visibility</p:attrName>
                                        </p:attrNameLst>
                                      </p:cBhvr>
                                      <p:to>
                                        <p:strVal val="visible"/>
                                      </p:to>
                                    </p:set>
                                    <p:animEffect transition="in" filter="fade">
                                      <p:cBhvr>
                                        <p:cTn id="10" dur="1000"/>
                                        <p:tgtEl>
                                          <p:spTgt spid="2644"/>
                                        </p:tgtEl>
                                      </p:cBhvr>
                                    </p:animEffect>
                                  </p:childTnLst>
                                </p:cTn>
                              </p:par>
                              <p:par>
                                <p:cTn id="11" presetID="10" presetClass="entr" presetSubtype="0" fill="hold" nodeType="withEffect">
                                  <p:stCondLst>
                                    <p:cond delay="0"/>
                                  </p:stCondLst>
                                  <p:childTnLst>
                                    <p:set>
                                      <p:cBhvr>
                                        <p:cTn id="12" dur="1" fill="hold">
                                          <p:stCondLst>
                                            <p:cond delay="0"/>
                                          </p:stCondLst>
                                        </p:cTn>
                                        <p:tgtEl>
                                          <p:spTgt spid="2646"/>
                                        </p:tgtEl>
                                        <p:attrNameLst>
                                          <p:attrName>style.visibility</p:attrName>
                                        </p:attrNameLst>
                                      </p:cBhvr>
                                      <p:to>
                                        <p:strVal val="visible"/>
                                      </p:to>
                                    </p:set>
                                    <p:animEffect transition="in" filter="fade">
                                      <p:cBhvr>
                                        <p:cTn id="13" dur="1000"/>
                                        <p:tgtEl>
                                          <p:spTgt spid="2646"/>
                                        </p:tgtEl>
                                      </p:cBhvr>
                                    </p:animEffect>
                                  </p:childTnLst>
                                </p:cTn>
                              </p:par>
                              <p:par>
                                <p:cTn id="14" presetID="10" presetClass="entr" presetSubtype="0" fill="hold" nodeType="withEffect">
                                  <p:stCondLst>
                                    <p:cond delay="0"/>
                                  </p:stCondLst>
                                  <p:childTnLst>
                                    <p:set>
                                      <p:cBhvr>
                                        <p:cTn id="15" dur="1" fill="hold">
                                          <p:stCondLst>
                                            <p:cond delay="0"/>
                                          </p:stCondLst>
                                        </p:cTn>
                                        <p:tgtEl>
                                          <p:spTgt spid="2647"/>
                                        </p:tgtEl>
                                        <p:attrNameLst>
                                          <p:attrName>style.visibility</p:attrName>
                                        </p:attrNameLst>
                                      </p:cBhvr>
                                      <p:to>
                                        <p:strVal val="visible"/>
                                      </p:to>
                                    </p:set>
                                    <p:animEffect transition="in" filter="fade">
                                      <p:cBhvr>
                                        <p:cTn id="16" dur="1000"/>
                                        <p:tgtEl>
                                          <p:spTgt spid="2647"/>
                                        </p:tgtEl>
                                      </p:cBhvr>
                                    </p:animEffect>
                                  </p:childTnLst>
                                </p:cTn>
                              </p:par>
                              <p:par>
                                <p:cTn id="17" presetID="10" presetClass="entr" presetSubtype="0" fill="hold" nodeType="withEffect">
                                  <p:stCondLst>
                                    <p:cond delay="0"/>
                                  </p:stCondLst>
                                  <p:childTnLst>
                                    <p:set>
                                      <p:cBhvr>
                                        <p:cTn id="18" dur="1" fill="hold">
                                          <p:stCondLst>
                                            <p:cond delay="0"/>
                                          </p:stCondLst>
                                        </p:cTn>
                                        <p:tgtEl>
                                          <p:spTgt spid="2649"/>
                                        </p:tgtEl>
                                        <p:attrNameLst>
                                          <p:attrName>style.visibility</p:attrName>
                                        </p:attrNameLst>
                                      </p:cBhvr>
                                      <p:to>
                                        <p:strVal val="visible"/>
                                      </p:to>
                                    </p:set>
                                    <p:animEffect transition="in" filter="fade">
                                      <p:cBhvr>
                                        <p:cTn id="19" dur="1000"/>
                                        <p:tgtEl>
                                          <p:spTgt spid="2649"/>
                                        </p:tgtEl>
                                      </p:cBhvr>
                                    </p:animEffect>
                                  </p:childTnLst>
                                </p:cTn>
                              </p:par>
                              <p:par>
                                <p:cTn id="20" presetID="10" presetClass="entr" presetSubtype="0" fill="hold" nodeType="withEffect">
                                  <p:stCondLst>
                                    <p:cond delay="0"/>
                                  </p:stCondLst>
                                  <p:childTnLst>
                                    <p:set>
                                      <p:cBhvr>
                                        <p:cTn id="21" dur="1" fill="hold">
                                          <p:stCondLst>
                                            <p:cond delay="0"/>
                                          </p:stCondLst>
                                        </p:cTn>
                                        <p:tgtEl>
                                          <p:spTgt spid="2650"/>
                                        </p:tgtEl>
                                        <p:attrNameLst>
                                          <p:attrName>style.visibility</p:attrName>
                                        </p:attrNameLst>
                                      </p:cBhvr>
                                      <p:to>
                                        <p:strVal val="visible"/>
                                      </p:to>
                                    </p:set>
                                    <p:animEffect transition="in" filter="fade">
                                      <p:cBhvr>
                                        <p:cTn id="22" dur="1000"/>
                                        <p:tgtEl>
                                          <p:spTgt spid="2650"/>
                                        </p:tgtEl>
                                      </p:cBhvr>
                                    </p:animEffect>
                                  </p:childTnLst>
                                </p:cTn>
                              </p:par>
                              <p:par>
                                <p:cTn id="23" presetID="10" presetClass="entr" presetSubtype="0" fill="hold" nodeType="withEffect">
                                  <p:stCondLst>
                                    <p:cond delay="0"/>
                                  </p:stCondLst>
                                  <p:childTnLst>
                                    <p:set>
                                      <p:cBhvr>
                                        <p:cTn id="24" dur="1" fill="hold">
                                          <p:stCondLst>
                                            <p:cond delay="0"/>
                                          </p:stCondLst>
                                        </p:cTn>
                                        <p:tgtEl>
                                          <p:spTgt spid="2645"/>
                                        </p:tgtEl>
                                        <p:attrNameLst>
                                          <p:attrName>style.visibility</p:attrName>
                                        </p:attrNameLst>
                                      </p:cBhvr>
                                      <p:to>
                                        <p:strVal val="visible"/>
                                      </p:to>
                                    </p:set>
                                    <p:animEffect transition="in" filter="fade">
                                      <p:cBhvr>
                                        <p:cTn id="25" dur="1000"/>
                                        <p:tgtEl>
                                          <p:spTgt spid="2645"/>
                                        </p:tgtEl>
                                      </p:cBhvr>
                                    </p:animEffect>
                                  </p:childTnLst>
                                </p:cTn>
                              </p:par>
                              <p:par>
                                <p:cTn id="26" presetID="10" presetClass="entr" presetSubtype="0" fill="hold" nodeType="withEffect">
                                  <p:stCondLst>
                                    <p:cond delay="0"/>
                                  </p:stCondLst>
                                  <p:childTnLst>
                                    <p:set>
                                      <p:cBhvr>
                                        <p:cTn id="27" dur="1" fill="hold">
                                          <p:stCondLst>
                                            <p:cond delay="0"/>
                                          </p:stCondLst>
                                        </p:cTn>
                                        <p:tgtEl>
                                          <p:spTgt spid="2648"/>
                                        </p:tgtEl>
                                        <p:attrNameLst>
                                          <p:attrName>style.visibility</p:attrName>
                                        </p:attrNameLst>
                                      </p:cBhvr>
                                      <p:to>
                                        <p:strVal val="visible"/>
                                      </p:to>
                                    </p:set>
                                    <p:animEffect transition="in" filter="fade">
                                      <p:cBhvr>
                                        <p:cTn id="28" dur="1000"/>
                                        <p:tgtEl>
                                          <p:spTgt spid="2648"/>
                                        </p:tgtEl>
                                      </p:cBhvr>
                                    </p:animEffect>
                                  </p:childTnLst>
                                </p:cTn>
                              </p:par>
                              <p:par>
                                <p:cTn id="29" presetID="10" presetClass="entr" presetSubtype="0" fill="hold" nodeType="withEffect">
                                  <p:stCondLst>
                                    <p:cond delay="0"/>
                                  </p:stCondLst>
                                  <p:childTnLst>
                                    <p:set>
                                      <p:cBhvr>
                                        <p:cTn id="30" dur="1" fill="hold">
                                          <p:stCondLst>
                                            <p:cond delay="0"/>
                                          </p:stCondLst>
                                        </p:cTn>
                                        <p:tgtEl>
                                          <p:spTgt spid="2642"/>
                                        </p:tgtEl>
                                        <p:attrNameLst>
                                          <p:attrName>style.visibility</p:attrName>
                                        </p:attrNameLst>
                                      </p:cBhvr>
                                      <p:to>
                                        <p:strVal val="visible"/>
                                      </p:to>
                                    </p:set>
                                    <p:animEffect transition="in" filter="fade">
                                      <p:cBhvr>
                                        <p:cTn id="31" dur="1000"/>
                                        <p:tgtEl>
                                          <p:spTgt spid="2642"/>
                                        </p:tgtEl>
                                      </p:cBhvr>
                                    </p:animEffect>
                                  </p:childTnLst>
                                </p:cTn>
                              </p:par>
                              <p:par>
                                <p:cTn id="32" presetID="2" presetClass="entr" presetSubtype="8" fill="hold" nodeType="withEffect">
                                  <p:stCondLst>
                                    <p:cond delay="0"/>
                                  </p:stCondLst>
                                  <p:childTnLst>
                                    <p:set>
                                      <p:cBhvr>
                                        <p:cTn id="33" dur="1" fill="hold">
                                          <p:stCondLst>
                                            <p:cond delay="0"/>
                                          </p:stCondLst>
                                        </p:cTn>
                                        <p:tgtEl>
                                          <p:spTgt spid="2641"/>
                                        </p:tgtEl>
                                        <p:attrNameLst>
                                          <p:attrName>style.visibility</p:attrName>
                                        </p:attrNameLst>
                                      </p:cBhvr>
                                      <p:to>
                                        <p:strVal val="visible"/>
                                      </p:to>
                                    </p:set>
                                    <p:anim calcmode="lin" valueType="num">
                                      <p:cBhvr additive="base">
                                        <p:cTn id="34" dur="1000"/>
                                        <p:tgtEl>
                                          <p:spTgt spid="2641"/>
                                        </p:tgtEl>
                                        <p:attrNameLst>
                                          <p:attrName>ppt_x</p:attrName>
                                        </p:attrNameLst>
                                      </p:cBhvr>
                                      <p:tavLst>
                                        <p:tav tm="0">
                                          <p:val>
                                            <p:strVal val="#ppt_x-1"/>
                                          </p:val>
                                        </p:tav>
                                        <p:tav tm="100000">
                                          <p:val>
                                            <p:strVal val="#ppt_x"/>
                                          </p:val>
                                        </p:tav>
                                      </p:tavLst>
                                    </p:anim>
                                  </p:childTnLst>
                                </p:cTn>
                              </p:par>
                              <p:par>
                                <p:cTn id="35" presetID="23" presetClass="entr" presetSubtype="16" fill="hold" nodeType="withEffect">
                                  <p:stCondLst>
                                    <p:cond delay="0"/>
                                  </p:stCondLst>
                                  <p:childTnLst>
                                    <p:set>
                                      <p:cBhvr>
                                        <p:cTn id="36" dur="1" fill="hold">
                                          <p:stCondLst>
                                            <p:cond delay="0"/>
                                          </p:stCondLst>
                                        </p:cTn>
                                        <p:tgtEl>
                                          <p:spTgt spid="2638"/>
                                        </p:tgtEl>
                                        <p:attrNameLst>
                                          <p:attrName>style.visibility</p:attrName>
                                        </p:attrNameLst>
                                      </p:cBhvr>
                                      <p:to>
                                        <p:strVal val="visible"/>
                                      </p:to>
                                    </p:set>
                                    <p:anim calcmode="lin" valueType="num">
                                      <p:cBhvr additive="base">
                                        <p:cTn id="37" dur="1000"/>
                                        <p:tgtEl>
                                          <p:spTgt spid="2638"/>
                                        </p:tgtEl>
                                        <p:attrNameLst>
                                          <p:attrName>ppt_w</p:attrName>
                                        </p:attrNameLst>
                                      </p:cBhvr>
                                      <p:tavLst>
                                        <p:tav tm="0">
                                          <p:val>
                                            <p:strVal val="0"/>
                                          </p:val>
                                        </p:tav>
                                        <p:tav tm="100000">
                                          <p:val>
                                            <p:strVal val="#ppt_w"/>
                                          </p:val>
                                        </p:tav>
                                      </p:tavLst>
                                    </p:anim>
                                    <p:anim calcmode="lin" valueType="num">
                                      <p:cBhvr additive="base">
                                        <p:cTn id="38" dur="1000"/>
                                        <p:tgtEl>
                                          <p:spTgt spid="2638"/>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39"/>
                                        </p:tgtEl>
                                        <p:attrNameLst>
                                          <p:attrName>style.visibility</p:attrName>
                                        </p:attrNameLst>
                                      </p:cBhvr>
                                      <p:to>
                                        <p:strVal val="visible"/>
                                      </p:to>
                                    </p:set>
                                    <p:anim calcmode="lin" valueType="num">
                                      <p:cBhvr additive="base">
                                        <p:cTn id="41" dur="1000"/>
                                        <p:tgtEl>
                                          <p:spTgt spid="2639"/>
                                        </p:tgtEl>
                                        <p:attrNameLst>
                                          <p:attrName>ppt_w</p:attrName>
                                        </p:attrNameLst>
                                      </p:cBhvr>
                                      <p:tavLst>
                                        <p:tav tm="0">
                                          <p:val>
                                            <p:strVal val="0"/>
                                          </p:val>
                                        </p:tav>
                                        <p:tav tm="100000">
                                          <p:val>
                                            <p:strVal val="#ppt_w"/>
                                          </p:val>
                                        </p:tav>
                                      </p:tavLst>
                                    </p:anim>
                                    <p:anim calcmode="lin" valueType="num">
                                      <p:cBhvr additive="base">
                                        <p:cTn id="42" dur="1000"/>
                                        <p:tgtEl>
                                          <p:spTgt spid="2639"/>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640"/>
                                        </p:tgtEl>
                                        <p:attrNameLst>
                                          <p:attrName>style.visibility</p:attrName>
                                        </p:attrNameLst>
                                      </p:cBhvr>
                                      <p:to>
                                        <p:strVal val="visible"/>
                                      </p:to>
                                    </p:set>
                                    <p:anim calcmode="lin" valueType="num">
                                      <p:cBhvr additive="base">
                                        <p:cTn id="45" dur="1000"/>
                                        <p:tgtEl>
                                          <p:spTgt spid="2640"/>
                                        </p:tgtEl>
                                        <p:attrNameLst>
                                          <p:attrName>ppt_w</p:attrName>
                                        </p:attrNameLst>
                                      </p:cBhvr>
                                      <p:tavLst>
                                        <p:tav tm="0">
                                          <p:val>
                                            <p:strVal val="0"/>
                                          </p:val>
                                        </p:tav>
                                        <p:tav tm="100000">
                                          <p:val>
                                            <p:strVal val="#ppt_w"/>
                                          </p:val>
                                        </p:tav>
                                      </p:tavLst>
                                    </p:anim>
                                    <p:anim calcmode="lin" valueType="num">
                                      <p:cBhvr additive="base">
                                        <p:cTn id="46" dur="1000"/>
                                        <p:tgtEl>
                                          <p:spTgt spid="26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p9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63" name="Google Shape;3063;p92"/>
          <p:cNvGraphicFramePr/>
          <p:nvPr/>
        </p:nvGraphicFramePr>
        <p:xfrm>
          <a:off x="952500" y="1238250"/>
          <a:ext cx="7239000" cy="277347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CRIME RATE TEST</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FORECASTING MODEL</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2021</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269</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268</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93"/>
          <p:cNvSpPr txBox="1">
            <a:spLocks noGrp="1"/>
          </p:cNvSpPr>
          <p:nvPr>
            <p:ph type="body" idx="1"/>
          </p:nvPr>
        </p:nvSpPr>
        <p:spPr>
          <a:xfrm>
            <a:off x="715550" y="1152475"/>
            <a:ext cx="7713000" cy="35259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sz="2200"/>
              <a:t>Test Data Size :  0.2 (or) 20%</a:t>
            </a:r>
            <a:endParaRPr sz="2200"/>
          </a:p>
          <a:p>
            <a:pPr marL="457200" lvl="0" indent="0" algn="just" rtl="0">
              <a:spcBef>
                <a:spcPts val="0"/>
              </a:spcBef>
              <a:spcAft>
                <a:spcPts val="0"/>
              </a:spcAft>
              <a:buNone/>
            </a:pPr>
            <a:endParaRPr sz="2200"/>
          </a:p>
          <a:p>
            <a:pPr marL="457200" lvl="0" indent="-368300" algn="just" rtl="0">
              <a:spcBef>
                <a:spcPts val="0"/>
              </a:spcBef>
              <a:spcAft>
                <a:spcPts val="0"/>
              </a:spcAft>
              <a:buSzPts val="2200"/>
              <a:buChar char="●"/>
            </a:pPr>
            <a:r>
              <a:rPr lang="en" sz="2200"/>
              <a:t>Accuracy (Random Forest) = 0.9732 (or) 97.32%</a:t>
            </a:r>
            <a:endParaRPr sz="2200"/>
          </a:p>
          <a:p>
            <a:pPr marL="457200" lvl="0" indent="0" algn="just" rtl="0">
              <a:spcBef>
                <a:spcPts val="0"/>
              </a:spcBef>
              <a:spcAft>
                <a:spcPts val="0"/>
              </a:spcAft>
              <a:buNone/>
            </a:pPr>
            <a:endParaRPr sz="2200"/>
          </a:p>
          <a:p>
            <a:pPr marL="457200" lvl="0" indent="-368300" algn="just" rtl="0">
              <a:spcBef>
                <a:spcPts val="0"/>
              </a:spcBef>
              <a:spcAft>
                <a:spcPts val="0"/>
              </a:spcAft>
              <a:buSzPts val="2200"/>
              <a:buChar char="●"/>
            </a:pPr>
            <a:r>
              <a:rPr lang="en" sz="2200"/>
              <a:t>Time Series Forecasting :</a:t>
            </a:r>
            <a:endParaRPr sz="2200"/>
          </a:p>
          <a:p>
            <a:pPr marL="914400" lvl="1" indent="-368300" algn="just" rtl="0">
              <a:spcBef>
                <a:spcPts val="0"/>
              </a:spcBef>
              <a:spcAft>
                <a:spcPts val="0"/>
              </a:spcAft>
              <a:buSzPts val="2200"/>
              <a:buChar char="○"/>
            </a:pPr>
            <a:r>
              <a:rPr lang="en" sz="2200"/>
              <a:t>Accuracy (For Crime Rate): 0.8885 (or) 88.85 %</a:t>
            </a:r>
            <a:endParaRPr sz="2200"/>
          </a:p>
          <a:p>
            <a:pPr marL="914400" lvl="1" indent="-368300" algn="just" rtl="0">
              <a:spcBef>
                <a:spcPts val="0"/>
              </a:spcBef>
              <a:spcAft>
                <a:spcPts val="0"/>
              </a:spcAft>
              <a:buSzPts val="2200"/>
              <a:buChar char="○"/>
            </a:pPr>
            <a:r>
              <a:rPr lang="en" sz="2200"/>
              <a:t>Accuracy (Total IPC Crime): 0.9666 (or) 96.66 % </a:t>
            </a:r>
            <a:endParaRPr sz="2200"/>
          </a:p>
        </p:txBody>
      </p:sp>
      <p:sp>
        <p:nvSpPr>
          <p:cNvPr id="3069" name="Google Shape;3069;p9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 ON DATASETS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sp>
        <p:nvSpPr>
          <p:cNvPr id="3074" name="Google Shape;3074;p9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Conclusion</a:t>
            </a:r>
            <a:endParaRPr sz="6000"/>
          </a:p>
        </p:txBody>
      </p:sp>
      <p:sp>
        <p:nvSpPr>
          <p:cNvPr id="3075" name="Google Shape;3075;p9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07</a:t>
            </a:r>
            <a:endParaRPr/>
          </a:p>
        </p:txBody>
      </p:sp>
      <p:grpSp>
        <p:nvGrpSpPr>
          <p:cNvPr id="3076" name="Google Shape;3076;p94"/>
          <p:cNvGrpSpPr/>
          <p:nvPr/>
        </p:nvGrpSpPr>
        <p:grpSpPr>
          <a:xfrm flipH="1">
            <a:off x="2124013" y="1936921"/>
            <a:ext cx="793256" cy="182899"/>
            <a:chOff x="2685575" y="2835950"/>
            <a:chExt cx="433000" cy="99825"/>
          </a:xfrm>
        </p:grpSpPr>
        <p:sp>
          <p:nvSpPr>
            <p:cNvPr id="3077" name="Google Shape;3077;p9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9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3" name="Google Shape;3083;p9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084" name="Google Shape;3084;p9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8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anim calcmode="lin" valueType="num">
                                      <p:cBhvr additive="base">
                                        <p:cTn id="9" dur="1000"/>
                                        <p:tgtEl>
                                          <p:spTgt spid="3076"/>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additive="base">
                                        <p:cTn id="12" dur="1000"/>
                                        <p:tgtEl>
                                          <p:spTgt spid="307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1000"/>
                                        <p:tgtEl>
                                          <p:spTgt spid="307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083"/>
                                        </p:tgtEl>
                                        <p:attrNameLst>
                                          <p:attrName>style.visibility</p:attrName>
                                        </p:attrNameLst>
                                      </p:cBhvr>
                                      <p:to>
                                        <p:strVal val="visible"/>
                                      </p:to>
                                    </p:set>
                                    <p:anim calcmode="lin" valueType="num">
                                      <p:cBhvr additive="base">
                                        <p:cTn id="18" dur="1000"/>
                                        <p:tgtEl>
                                          <p:spTgt spid="3083"/>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084"/>
                                        </p:tgtEl>
                                        <p:attrNameLst>
                                          <p:attrName>style.visibility</p:attrName>
                                        </p:attrNameLst>
                                      </p:cBhvr>
                                      <p:to>
                                        <p:strVal val="visible"/>
                                      </p:to>
                                    </p:set>
                                    <p:animEffect transition="in" filter="fade">
                                      <p:cBhvr>
                                        <p:cTn id="21" dur="1000"/>
                                        <p:tgtEl>
                                          <p:spTgt spid="3084"/>
                                        </p:tgtEl>
                                      </p:cBhvr>
                                    </p:animEffect>
                                  </p:childTnLst>
                                </p:cTn>
                              </p:par>
                              <p:par>
                                <p:cTn id="22" presetID="10" presetClass="entr" presetSubtype="0" fill="hold" nodeType="withEffect">
                                  <p:stCondLst>
                                    <p:cond delay="0"/>
                                  </p:stCondLst>
                                  <p:childTnLst>
                                    <p:set>
                                      <p:cBhvr>
                                        <p:cTn id="23" dur="1" fill="hold">
                                          <p:stCondLst>
                                            <p:cond delay="0"/>
                                          </p:stCondLst>
                                        </p:cTn>
                                        <p:tgtEl>
                                          <p:spTgt spid="3085"/>
                                        </p:tgtEl>
                                        <p:attrNameLst>
                                          <p:attrName>style.visibility</p:attrName>
                                        </p:attrNameLst>
                                      </p:cBhvr>
                                      <p:to>
                                        <p:strVal val="visible"/>
                                      </p:to>
                                    </p:set>
                                    <p:animEffect transition="in" filter="fade">
                                      <p:cBhvr>
                                        <p:cTn id="24" dur="1000"/>
                                        <p:tgtEl>
                                          <p:spTgt spid="3085"/>
                                        </p:tgtEl>
                                      </p:cBhvr>
                                    </p:animEffect>
                                  </p:childTnLst>
                                </p:cTn>
                              </p:par>
                              <p:par>
                                <p:cTn id="25" presetID="10" presetClass="entr" presetSubtype="0" fill="hold" nodeType="withEffect">
                                  <p:stCondLst>
                                    <p:cond delay="0"/>
                                  </p:stCondLst>
                                  <p:childTnLst>
                                    <p:set>
                                      <p:cBhvr>
                                        <p:cTn id="26" dur="1" fill="hold">
                                          <p:stCondLst>
                                            <p:cond delay="0"/>
                                          </p:stCondLst>
                                        </p:cTn>
                                        <p:tgtEl>
                                          <p:spTgt spid="3086"/>
                                        </p:tgtEl>
                                        <p:attrNameLst>
                                          <p:attrName>style.visibility</p:attrName>
                                        </p:attrNameLst>
                                      </p:cBhvr>
                                      <p:to>
                                        <p:strVal val="visible"/>
                                      </p:to>
                                    </p:set>
                                    <p:animEffect transition="in" filter="fade">
                                      <p:cBhvr>
                                        <p:cTn id="27" dur="1000"/>
                                        <p:tgtEl>
                                          <p:spTgt spid="3086"/>
                                        </p:tgtEl>
                                      </p:cBhvr>
                                    </p:animEffect>
                                  </p:childTnLst>
                                </p:cTn>
                              </p:par>
                              <p:par>
                                <p:cTn id="28" presetID="10" presetClass="entr" presetSubtype="0" fill="hold" nodeType="withEffect">
                                  <p:stCondLst>
                                    <p:cond delay="0"/>
                                  </p:stCondLst>
                                  <p:childTnLst>
                                    <p:set>
                                      <p:cBhvr>
                                        <p:cTn id="29" dur="1" fill="hold">
                                          <p:stCondLst>
                                            <p:cond delay="0"/>
                                          </p:stCondLst>
                                        </p:cTn>
                                        <p:tgtEl>
                                          <p:spTgt spid="3087"/>
                                        </p:tgtEl>
                                        <p:attrNameLst>
                                          <p:attrName>style.visibility</p:attrName>
                                        </p:attrNameLst>
                                      </p:cBhvr>
                                      <p:to>
                                        <p:strVal val="visible"/>
                                      </p:to>
                                    </p:set>
                                    <p:animEffect transition="in" filter="fade">
                                      <p:cBhvr>
                                        <p:cTn id="30" dur="1000"/>
                                        <p:tgtEl>
                                          <p:spTgt spid="3087"/>
                                        </p:tgtEl>
                                      </p:cBhvr>
                                    </p:animEffect>
                                  </p:childTnLst>
                                </p:cTn>
                              </p:par>
                              <p:par>
                                <p:cTn id="31" presetID="10" presetClass="entr" presetSubtype="0" fill="hold" nodeType="withEffect">
                                  <p:stCondLst>
                                    <p:cond delay="0"/>
                                  </p:stCondLst>
                                  <p:childTnLst>
                                    <p:set>
                                      <p:cBhvr>
                                        <p:cTn id="32" dur="1" fill="hold">
                                          <p:stCondLst>
                                            <p:cond delay="0"/>
                                          </p:stCondLst>
                                        </p:cTn>
                                        <p:tgtEl>
                                          <p:spTgt spid="3088"/>
                                        </p:tgtEl>
                                        <p:attrNameLst>
                                          <p:attrName>style.visibility</p:attrName>
                                        </p:attrNameLst>
                                      </p:cBhvr>
                                      <p:to>
                                        <p:strVal val="visible"/>
                                      </p:to>
                                    </p:set>
                                    <p:animEffect transition="in" filter="fade">
                                      <p:cBhvr>
                                        <p:cTn id="33" dur="10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95"/>
          <p:cNvSpPr txBox="1">
            <a:spLocks noGrp="1"/>
          </p:cNvSpPr>
          <p:nvPr>
            <p:ph type="body" idx="1"/>
          </p:nvPr>
        </p:nvSpPr>
        <p:spPr>
          <a:xfrm>
            <a:off x="715550" y="1152475"/>
            <a:ext cx="7713000" cy="3876000"/>
          </a:xfrm>
          <a:prstGeom prst="rect">
            <a:avLst/>
          </a:prstGeom>
        </p:spPr>
        <p:txBody>
          <a:bodyPr spcFirstLastPara="1" wrap="square" lIns="91425" tIns="91425" rIns="91425" bIns="91425" anchor="t" anchorCtr="0">
            <a:noAutofit/>
          </a:bodyPr>
          <a:lstStyle/>
          <a:p>
            <a:pPr marL="457200" lvl="0" indent="-342900" algn="just" rtl="0">
              <a:lnSpc>
                <a:spcPct val="98780"/>
              </a:lnSpc>
              <a:spcBef>
                <a:spcPts val="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In conclusion, this project aimed to analyze crime data and provide insights into crime patterns, trends, and hotspots. </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Through visualizations the project presented the findings in a visually engaging manner, allowing users to explore and interact with the data.</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The project also employed web scraping techniques to extract crime headlines and plot them on a heatmap, providing an additional perspective on crime patterns and hotspots.</a:t>
            </a:r>
            <a:endParaRPr sz="1800"/>
          </a:p>
        </p:txBody>
      </p:sp>
      <p:sp>
        <p:nvSpPr>
          <p:cNvPr id="3094" name="Google Shape;3094;p9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3095" name="Google Shape;3095;p95"/>
          <p:cNvSpPr/>
          <p:nvPr/>
        </p:nvSpPr>
        <p:spPr>
          <a:xfrm>
            <a:off x="7745700" y="217775"/>
            <a:ext cx="1182511" cy="642135"/>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96"/>
          <p:cNvSpPr txBox="1">
            <a:spLocks noGrp="1"/>
          </p:cNvSpPr>
          <p:nvPr>
            <p:ph type="body" idx="1"/>
          </p:nvPr>
        </p:nvSpPr>
        <p:spPr>
          <a:xfrm>
            <a:off x="715550" y="1152475"/>
            <a:ext cx="7713000" cy="3618900"/>
          </a:xfrm>
          <a:prstGeom prst="rect">
            <a:avLst/>
          </a:prstGeom>
        </p:spPr>
        <p:txBody>
          <a:bodyPr spcFirstLastPara="1" wrap="square" lIns="91425" tIns="91425" rIns="91425" bIns="91425" anchor="t" anchorCtr="0">
            <a:noAutofit/>
          </a:bodyPr>
          <a:lstStyle/>
          <a:p>
            <a:pPr marL="457200" lvl="0" indent="-342900" algn="just" rtl="0">
              <a:lnSpc>
                <a:spcPct val="98780"/>
              </a:lnSpc>
              <a:spcBef>
                <a:spcPts val="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The project offers valuable insights into crime analysis and can help policymakers, law enforcement agencies, and the general public to understand and address crime issues more effectively.</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Char char="●"/>
            </a:pPr>
            <a:r>
              <a:rPr lang="en" sz="1800"/>
              <a:t>The techniques and methods used in this project can also be applied to other domains, such as healthcare, finance, and marketing, to extract insights from data and make informed decisions.</a:t>
            </a:r>
            <a:endParaRPr sz="1800"/>
          </a:p>
          <a:p>
            <a:pPr marL="457200" lvl="0" indent="0" algn="just" rtl="0">
              <a:lnSpc>
                <a:spcPct val="98780"/>
              </a:lnSpc>
              <a:spcBef>
                <a:spcPts val="1200"/>
              </a:spcBef>
              <a:spcAft>
                <a:spcPts val="1200"/>
              </a:spcAft>
              <a:buNone/>
            </a:pPr>
            <a:endParaRPr sz="1600">
              <a:latin typeface="Bai Jamjuree SemiBold"/>
              <a:ea typeface="Bai Jamjuree SemiBold"/>
              <a:cs typeface="Bai Jamjuree SemiBold"/>
              <a:sym typeface="Bai Jamjuree SemiBold"/>
            </a:endParaRPr>
          </a:p>
        </p:txBody>
      </p:sp>
      <p:sp>
        <p:nvSpPr>
          <p:cNvPr id="3101" name="Google Shape;3101;p9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3102" name="Google Shape;3102;p96"/>
          <p:cNvSpPr/>
          <p:nvPr/>
        </p:nvSpPr>
        <p:spPr>
          <a:xfrm>
            <a:off x="7745700" y="217775"/>
            <a:ext cx="1182511" cy="642135"/>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97"/>
          <p:cNvSpPr txBox="1">
            <a:spLocks noGrp="1"/>
          </p:cNvSpPr>
          <p:nvPr>
            <p:ph type="title"/>
          </p:nvPr>
        </p:nvSpPr>
        <p:spPr>
          <a:xfrm>
            <a:off x="1467300" y="2623375"/>
            <a:ext cx="6209400" cy="9561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Future Enhancements</a:t>
            </a:r>
            <a:endParaRPr sz="6000"/>
          </a:p>
        </p:txBody>
      </p:sp>
      <p:sp>
        <p:nvSpPr>
          <p:cNvPr id="3108" name="Google Shape;3108;p97"/>
          <p:cNvSpPr txBox="1">
            <a:spLocks noGrp="1"/>
          </p:cNvSpPr>
          <p:nvPr>
            <p:ph type="title" idx="2"/>
          </p:nvPr>
        </p:nvSpPr>
        <p:spPr>
          <a:xfrm>
            <a:off x="2748300" y="8893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08</a:t>
            </a:r>
            <a:endParaRPr/>
          </a:p>
        </p:txBody>
      </p:sp>
      <p:grpSp>
        <p:nvGrpSpPr>
          <p:cNvPr id="3109" name="Google Shape;3109;p97"/>
          <p:cNvGrpSpPr/>
          <p:nvPr/>
        </p:nvGrpSpPr>
        <p:grpSpPr>
          <a:xfrm flipH="1">
            <a:off x="2124013" y="1936921"/>
            <a:ext cx="793256" cy="182899"/>
            <a:chOff x="2685575" y="2835950"/>
            <a:chExt cx="433000" cy="99825"/>
          </a:xfrm>
        </p:grpSpPr>
        <p:sp>
          <p:nvSpPr>
            <p:cNvPr id="3110" name="Google Shape;3110;p9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97"/>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7"/>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6" name="Google Shape;3116;p97"/>
          <p:cNvCxnSpPr/>
          <p:nvPr/>
        </p:nvCxnSpPr>
        <p:spPr>
          <a:xfrm>
            <a:off x="1967850" y="3827886"/>
            <a:ext cx="5208300" cy="0"/>
          </a:xfrm>
          <a:prstGeom prst="straightConnector1">
            <a:avLst/>
          </a:prstGeom>
          <a:noFill/>
          <a:ln w="9525" cap="flat" cmpd="sng">
            <a:solidFill>
              <a:schemeClr val="lt1"/>
            </a:solidFill>
            <a:prstDash val="solid"/>
            <a:round/>
            <a:headEnd type="none" w="med" len="med"/>
            <a:tailEnd type="none" w="med" len="med"/>
          </a:ln>
        </p:spPr>
      </p:cxnSp>
      <p:sp>
        <p:nvSpPr>
          <p:cNvPr id="3117" name="Google Shape;3117;p9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114"/>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109"/>
                                        </p:tgtEl>
                                        <p:attrNameLst>
                                          <p:attrName>style.visibility</p:attrName>
                                        </p:attrNameLst>
                                      </p:cBhvr>
                                      <p:to>
                                        <p:strVal val="visible"/>
                                      </p:to>
                                    </p:set>
                                    <p:anim calcmode="lin" valueType="num">
                                      <p:cBhvr additive="base">
                                        <p:cTn id="9" dur="1000"/>
                                        <p:tgtEl>
                                          <p:spTgt spid="3109"/>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108"/>
                                        </p:tgtEl>
                                        <p:attrNameLst>
                                          <p:attrName>style.visibility</p:attrName>
                                        </p:attrNameLst>
                                      </p:cBhvr>
                                      <p:to>
                                        <p:strVal val="visible"/>
                                      </p:to>
                                    </p:set>
                                    <p:anim calcmode="lin" valueType="num">
                                      <p:cBhvr additive="base">
                                        <p:cTn id="12" dur="1000"/>
                                        <p:tgtEl>
                                          <p:spTgt spid="3108"/>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107"/>
                                        </p:tgtEl>
                                        <p:attrNameLst>
                                          <p:attrName>style.visibility</p:attrName>
                                        </p:attrNameLst>
                                      </p:cBhvr>
                                      <p:to>
                                        <p:strVal val="visible"/>
                                      </p:to>
                                    </p:set>
                                    <p:anim calcmode="lin" valueType="num">
                                      <p:cBhvr additive="base">
                                        <p:cTn id="15" dur="1000"/>
                                        <p:tgtEl>
                                          <p:spTgt spid="3107"/>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116"/>
                                        </p:tgtEl>
                                        <p:attrNameLst>
                                          <p:attrName>style.visibility</p:attrName>
                                        </p:attrNameLst>
                                      </p:cBhvr>
                                      <p:to>
                                        <p:strVal val="visible"/>
                                      </p:to>
                                    </p:set>
                                    <p:anim calcmode="lin" valueType="num">
                                      <p:cBhvr additive="base">
                                        <p:cTn id="18" dur="1000"/>
                                        <p:tgtEl>
                                          <p:spTgt spid="3116"/>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117"/>
                                        </p:tgtEl>
                                        <p:attrNameLst>
                                          <p:attrName>style.visibility</p:attrName>
                                        </p:attrNameLst>
                                      </p:cBhvr>
                                      <p:to>
                                        <p:strVal val="visible"/>
                                      </p:to>
                                    </p:set>
                                    <p:animEffect transition="in" filter="fade">
                                      <p:cBhvr>
                                        <p:cTn id="21" dur="1000"/>
                                        <p:tgtEl>
                                          <p:spTgt spid="3117"/>
                                        </p:tgtEl>
                                      </p:cBhvr>
                                    </p:animEffect>
                                  </p:childTnLst>
                                </p:cTn>
                              </p:par>
                              <p:par>
                                <p:cTn id="22" presetID="10" presetClass="entr" presetSubtype="0" fill="hold" nodeType="withEffect">
                                  <p:stCondLst>
                                    <p:cond delay="0"/>
                                  </p:stCondLst>
                                  <p:childTnLst>
                                    <p:set>
                                      <p:cBhvr>
                                        <p:cTn id="23" dur="1" fill="hold">
                                          <p:stCondLst>
                                            <p:cond delay="0"/>
                                          </p:stCondLst>
                                        </p:cTn>
                                        <p:tgtEl>
                                          <p:spTgt spid="3118"/>
                                        </p:tgtEl>
                                        <p:attrNameLst>
                                          <p:attrName>style.visibility</p:attrName>
                                        </p:attrNameLst>
                                      </p:cBhvr>
                                      <p:to>
                                        <p:strVal val="visible"/>
                                      </p:to>
                                    </p:set>
                                    <p:animEffect transition="in" filter="fade">
                                      <p:cBhvr>
                                        <p:cTn id="24" dur="1000"/>
                                        <p:tgtEl>
                                          <p:spTgt spid="3118"/>
                                        </p:tgtEl>
                                      </p:cBhvr>
                                    </p:animEffect>
                                  </p:childTnLst>
                                </p:cTn>
                              </p:par>
                              <p:par>
                                <p:cTn id="25" presetID="10" presetClass="entr" presetSubtype="0" fill="hold" nodeType="withEffect">
                                  <p:stCondLst>
                                    <p:cond delay="0"/>
                                  </p:stCondLst>
                                  <p:childTnLst>
                                    <p:set>
                                      <p:cBhvr>
                                        <p:cTn id="26" dur="1" fill="hold">
                                          <p:stCondLst>
                                            <p:cond delay="0"/>
                                          </p:stCondLst>
                                        </p:cTn>
                                        <p:tgtEl>
                                          <p:spTgt spid="3119"/>
                                        </p:tgtEl>
                                        <p:attrNameLst>
                                          <p:attrName>style.visibility</p:attrName>
                                        </p:attrNameLst>
                                      </p:cBhvr>
                                      <p:to>
                                        <p:strVal val="visible"/>
                                      </p:to>
                                    </p:set>
                                    <p:animEffect transition="in" filter="fade">
                                      <p:cBhvr>
                                        <p:cTn id="27" dur="1000"/>
                                        <p:tgtEl>
                                          <p:spTgt spid="3119"/>
                                        </p:tgtEl>
                                      </p:cBhvr>
                                    </p:animEffect>
                                  </p:childTnLst>
                                </p:cTn>
                              </p:par>
                              <p:par>
                                <p:cTn id="28" presetID="10" presetClass="entr" presetSubtype="0" fill="hold" nodeType="withEffect">
                                  <p:stCondLst>
                                    <p:cond delay="0"/>
                                  </p:stCondLst>
                                  <p:childTnLst>
                                    <p:set>
                                      <p:cBhvr>
                                        <p:cTn id="29" dur="1" fill="hold">
                                          <p:stCondLst>
                                            <p:cond delay="0"/>
                                          </p:stCondLst>
                                        </p:cTn>
                                        <p:tgtEl>
                                          <p:spTgt spid="3120"/>
                                        </p:tgtEl>
                                        <p:attrNameLst>
                                          <p:attrName>style.visibility</p:attrName>
                                        </p:attrNameLst>
                                      </p:cBhvr>
                                      <p:to>
                                        <p:strVal val="visible"/>
                                      </p:to>
                                    </p:set>
                                    <p:animEffect transition="in" filter="fade">
                                      <p:cBhvr>
                                        <p:cTn id="30" dur="1000"/>
                                        <p:tgtEl>
                                          <p:spTgt spid="3120"/>
                                        </p:tgtEl>
                                      </p:cBhvr>
                                    </p:animEffect>
                                  </p:childTnLst>
                                </p:cTn>
                              </p:par>
                              <p:par>
                                <p:cTn id="31" presetID="10" presetClass="entr" presetSubtype="0" fill="hold" nodeType="withEffect">
                                  <p:stCondLst>
                                    <p:cond delay="0"/>
                                  </p:stCondLst>
                                  <p:childTnLst>
                                    <p:set>
                                      <p:cBhvr>
                                        <p:cTn id="32" dur="1" fill="hold">
                                          <p:stCondLst>
                                            <p:cond delay="0"/>
                                          </p:stCondLst>
                                        </p:cTn>
                                        <p:tgtEl>
                                          <p:spTgt spid="3121"/>
                                        </p:tgtEl>
                                        <p:attrNameLst>
                                          <p:attrName>style.visibility</p:attrName>
                                        </p:attrNameLst>
                                      </p:cBhvr>
                                      <p:to>
                                        <p:strVal val="visible"/>
                                      </p:to>
                                    </p:set>
                                    <p:animEffect transition="in" filter="fade">
                                      <p:cBhvr>
                                        <p:cTn id="33" dur="1000"/>
                                        <p:tgtEl>
                                          <p:spTgt spid="3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9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Future Scope</a:t>
            </a:r>
            <a:endParaRPr/>
          </a:p>
        </p:txBody>
      </p:sp>
      <p:sp>
        <p:nvSpPr>
          <p:cNvPr id="3127" name="Google Shape;3127;p98"/>
          <p:cNvSpPr txBox="1"/>
          <p:nvPr/>
        </p:nvSpPr>
        <p:spPr>
          <a:xfrm>
            <a:off x="563100" y="1076050"/>
            <a:ext cx="8118600" cy="3898200"/>
          </a:xfrm>
          <a:prstGeom prst="rect">
            <a:avLst/>
          </a:prstGeom>
          <a:noFill/>
          <a:ln>
            <a:noFill/>
          </a:ln>
        </p:spPr>
        <p:txBody>
          <a:bodyPr spcFirstLastPara="1" wrap="square" lIns="91425" tIns="91425" rIns="91425" bIns="91425" anchor="t" anchorCtr="0">
            <a:noAutofit/>
          </a:bodyPr>
          <a:lstStyle/>
          <a:p>
            <a:pPr marL="457200" lvl="0" indent="-336550" algn="just" rtl="0">
              <a:lnSpc>
                <a:spcPct val="129903"/>
              </a:lnSpc>
              <a:spcBef>
                <a:spcPts val="0"/>
              </a:spcBef>
              <a:spcAft>
                <a:spcPts val="0"/>
              </a:spcAft>
              <a:buClr>
                <a:schemeClr val="lt1"/>
              </a:buClr>
              <a:buSzPts val="1700"/>
              <a:buFont typeface="Bai Jamjuree"/>
              <a:buChar char="●"/>
            </a:pPr>
            <a:r>
              <a:rPr lang="en" sz="1600">
                <a:solidFill>
                  <a:schemeClr val="lt1"/>
                </a:solidFill>
                <a:latin typeface="Bai Jamjuree"/>
                <a:ea typeface="Bai Jamjuree"/>
                <a:cs typeface="Bai Jamjuree"/>
                <a:sym typeface="Bai Jamjuree"/>
              </a:rPr>
              <a:t>While the project has provided useful insights into crime analysis, there are several areas where future enhancements could be made to improve the accuracy </a:t>
            </a:r>
            <a:r>
              <a:rPr lang="en" sz="1700">
                <a:solidFill>
                  <a:schemeClr val="lt1"/>
                </a:solidFill>
                <a:latin typeface="Bai Jamjuree"/>
                <a:ea typeface="Bai Jamjuree"/>
                <a:cs typeface="Bai Jamjuree"/>
                <a:sym typeface="Bai Jamjuree"/>
              </a:rPr>
              <a:t>:</a:t>
            </a:r>
            <a:endParaRPr sz="17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expanded to include more data sources like social media, police reports, etc.</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enhanced by incorporating advanced machine learning techniques</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enhanced by integrating real-time data feeds, which would allow for real-time analysis.</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made more accessible to the general public by developing an app that could provide real-time crime alerts, dashboards, etc.</a:t>
            </a:r>
            <a:endParaRPr sz="16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31"/>
        <p:cNvGrpSpPr/>
        <p:nvPr/>
      </p:nvGrpSpPr>
      <p:grpSpPr>
        <a:xfrm>
          <a:off x="0" y="0"/>
          <a:ext cx="0" cy="0"/>
          <a:chOff x="0" y="0"/>
          <a:chExt cx="0" cy="0"/>
        </a:xfrm>
      </p:grpSpPr>
      <p:sp>
        <p:nvSpPr>
          <p:cNvPr id="3132" name="Google Shape;3132;p99"/>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References</a:t>
            </a:r>
            <a:endParaRPr sz="6000"/>
          </a:p>
        </p:txBody>
      </p:sp>
      <p:sp>
        <p:nvSpPr>
          <p:cNvPr id="3133" name="Google Shape;3133;p99"/>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09</a:t>
            </a:r>
            <a:endParaRPr/>
          </a:p>
        </p:txBody>
      </p:sp>
      <p:grpSp>
        <p:nvGrpSpPr>
          <p:cNvPr id="3134" name="Google Shape;3134;p99"/>
          <p:cNvGrpSpPr/>
          <p:nvPr/>
        </p:nvGrpSpPr>
        <p:grpSpPr>
          <a:xfrm flipH="1">
            <a:off x="2124013" y="1936921"/>
            <a:ext cx="793256" cy="182899"/>
            <a:chOff x="2685575" y="2835950"/>
            <a:chExt cx="433000" cy="99825"/>
          </a:xfrm>
        </p:grpSpPr>
        <p:sp>
          <p:nvSpPr>
            <p:cNvPr id="3135" name="Google Shape;3135;p9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9" name="Google Shape;3139;p99"/>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9"/>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1" name="Google Shape;3141;p99"/>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142" name="Google Shape;3142;p9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139"/>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134"/>
                                        </p:tgtEl>
                                        <p:attrNameLst>
                                          <p:attrName>style.visibility</p:attrName>
                                        </p:attrNameLst>
                                      </p:cBhvr>
                                      <p:to>
                                        <p:strVal val="visible"/>
                                      </p:to>
                                    </p:set>
                                    <p:anim calcmode="lin" valueType="num">
                                      <p:cBhvr additive="base">
                                        <p:cTn id="9" dur="1000"/>
                                        <p:tgtEl>
                                          <p:spTgt spid="3134"/>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133"/>
                                        </p:tgtEl>
                                        <p:attrNameLst>
                                          <p:attrName>style.visibility</p:attrName>
                                        </p:attrNameLst>
                                      </p:cBhvr>
                                      <p:to>
                                        <p:strVal val="visible"/>
                                      </p:to>
                                    </p:set>
                                    <p:anim calcmode="lin" valueType="num">
                                      <p:cBhvr additive="base">
                                        <p:cTn id="12" dur="1000"/>
                                        <p:tgtEl>
                                          <p:spTgt spid="3133"/>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132"/>
                                        </p:tgtEl>
                                        <p:attrNameLst>
                                          <p:attrName>style.visibility</p:attrName>
                                        </p:attrNameLst>
                                      </p:cBhvr>
                                      <p:to>
                                        <p:strVal val="visible"/>
                                      </p:to>
                                    </p:set>
                                    <p:anim calcmode="lin" valueType="num">
                                      <p:cBhvr additive="base">
                                        <p:cTn id="15" dur="1000"/>
                                        <p:tgtEl>
                                          <p:spTgt spid="3132"/>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141"/>
                                        </p:tgtEl>
                                        <p:attrNameLst>
                                          <p:attrName>style.visibility</p:attrName>
                                        </p:attrNameLst>
                                      </p:cBhvr>
                                      <p:to>
                                        <p:strVal val="visible"/>
                                      </p:to>
                                    </p:set>
                                    <p:anim calcmode="lin" valueType="num">
                                      <p:cBhvr additive="base">
                                        <p:cTn id="18" dur="1000"/>
                                        <p:tgtEl>
                                          <p:spTgt spid="3141"/>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142"/>
                                        </p:tgtEl>
                                        <p:attrNameLst>
                                          <p:attrName>style.visibility</p:attrName>
                                        </p:attrNameLst>
                                      </p:cBhvr>
                                      <p:to>
                                        <p:strVal val="visible"/>
                                      </p:to>
                                    </p:set>
                                    <p:animEffect transition="in" filter="fade">
                                      <p:cBhvr>
                                        <p:cTn id="21" dur="1000"/>
                                        <p:tgtEl>
                                          <p:spTgt spid="3142"/>
                                        </p:tgtEl>
                                      </p:cBhvr>
                                    </p:animEffect>
                                  </p:childTnLst>
                                </p:cTn>
                              </p:par>
                              <p:par>
                                <p:cTn id="22" presetID="10" presetClass="entr" presetSubtype="0" fill="hold" nodeType="withEffect">
                                  <p:stCondLst>
                                    <p:cond delay="0"/>
                                  </p:stCondLst>
                                  <p:childTnLst>
                                    <p:set>
                                      <p:cBhvr>
                                        <p:cTn id="23" dur="1" fill="hold">
                                          <p:stCondLst>
                                            <p:cond delay="0"/>
                                          </p:stCondLst>
                                        </p:cTn>
                                        <p:tgtEl>
                                          <p:spTgt spid="3143"/>
                                        </p:tgtEl>
                                        <p:attrNameLst>
                                          <p:attrName>style.visibility</p:attrName>
                                        </p:attrNameLst>
                                      </p:cBhvr>
                                      <p:to>
                                        <p:strVal val="visible"/>
                                      </p:to>
                                    </p:set>
                                    <p:animEffect transition="in" filter="fade">
                                      <p:cBhvr>
                                        <p:cTn id="24" dur="1000"/>
                                        <p:tgtEl>
                                          <p:spTgt spid="3143"/>
                                        </p:tgtEl>
                                      </p:cBhvr>
                                    </p:animEffect>
                                  </p:childTnLst>
                                </p:cTn>
                              </p:par>
                              <p:par>
                                <p:cTn id="25" presetID="10" presetClass="entr" presetSubtype="0" fill="hold" nodeType="withEffect">
                                  <p:stCondLst>
                                    <p:cond delay="0"/>
                                  </p:stCondLst>
                                  <p:childTnLst>
                                    <p:set>
                                      <p:cBhvr>
                                        <p:cTn id="26" dur="1" fill="hold">
                                          <p:stCondLst>
                                            <p:cond delay="0"/>
                                          </p:stCondLst>
                                        </p:cTn>
                                        <p:tgtEl>
                                          <p:spTgt spid="3144"/>
                                        </p:tgtEl>
                                        <p:attrNameLst>
                                          <p:attrName>style.visibility</p:attrName>
                                        </p:attrNameLst>
                                      </p:cBhvr>
                                      <p:to>
                                        <p:strVal val="visible"/>
                                      </p:to>
                                    </p:set>
                                    <p:animEffect transition="in" filter="fade">
                                      <p:cBhvr>
                                        <p:cTn id="27" dur="1000"/>
                                        <p:tgtEl>
                                          <p:spTgt spid="3144"/>
                                        </p:tgtEl>
                                      </p:cBhvr>
                                    </p:animEffect>
                                  </p:childTnLst>
                                </p:cTn>
                              </p:par>
                              <p:par>
                                <p:cTn id="28" presetID="10" presetClass="entr" presetSubtype="0" fill="hold" nodeType="withEffect">
                                  <p:stCondLst>
                                    <p:cond delay="0"/>
                                  </p:stCondLst>
                                  <p:childTnLst>
                                    <p:set>
                                      <p:cBhvr>
                                        <p:cTn id="29" dur="1" fill="hold">
                                          <p:stCondLst>
                                            <p:cond delay="0"/>
                                          </p:stCondLst>
                                        </p:cTn>
                                        <p:tgtEl>
                                          <p:spTgt spid="3145"/>
                                        </p:tgtEl>
                                        <p:attrNameLst>
                                          <p:attrName>style.visibility</p:attrName>
                                        </p:attrNameLst>
                                      </p:cBhvr>
                                      <p:to>
                                        <p:strVal val="visible"/>
                                      </p:to>
                                    </p:set>
                                    <p:animEffect transition="in" filter="fade">
                                      <p:cBhvr>
                                        <p:cTn id="30" dur="1000"/>
                                        <p:tgtEl>
                                          <p:spTgt spid="3145"/>
                                        </p:tgtEl>
                                      </p:cBhvr>
                                    </p:animEffect>
                                  </p:childTnLst>
                                </p:cTn>
                              </p:par>
                              <p:par>
                                <p:cTn id="31" presetID="10" presetClass="entr" presetSubtype="0" fill="hold" nodeType="withEffect">
                                  <p:stCondLst>
                                    <p:cond delay="0"/>
                                  </p:stCondLst>
                                  <p:childTnLst>
                                    <p:set>
                                      <p:cBhvr>
                                        <p:cTn id="32" dur="1" fill="hold">
                                          <p:stCondLst>
                                            <p:cond delay="0"/>
                                          </p:stCondLst>
                                        </p:cTn>
                                        <p:tgtEl>
                                          <p:spTgt spid="3146"/>
                                        </p:tgtEl>
                                        <p:attrNameLst>
                                          <p:attrName>style.visibility</p:attrName>
                                        </p:attrNameLst>
                                      </p:cBhvr>
                                      <p:to>
                                        <p:strVal val="visible"/>
                                      </p:to>
                                    </p:set>
                                    <p:animEffect transition="in" filter="fade">
                                      <p:cBhvr>
                                        <p:cTn id="33" dur="1000"/>
                                        <p:tgtEl>
                                          <p:spTgt spid="3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10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REFERENCES</a:t>
            </a:r>
            <a:endParaRPr/>
          </a:p>
        </p:txBody>
      </p:sp>
      <p:sp>
        <p:nvSpPr>
          <p:cNvPr id="3152" name="Google Shape;3152;p100"/>
          <p:cNvSpPr txBox="1">
            <a:spLocks noGrp="1"/>
          </p:cNvSpPr>
          <p:nvPr>
            <p:ph type="body" idx="1"/>
          </p:nvPr>
        </p:nvSpPr>
        <p:spPr>
          <a:xfrm>
            <a:off x="715550" y="1152475"/>
            <a:ext cx="8014800" cy="3685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AutoNum type="arabicPeriod"/>
            </a:pPr>
            <a:r>
              <a:rPr lang="en" sz="1600"/>
              <a:t>M. B. Mitchell, D. E. Brown, and J. H. Conklin, ǲA Crime Forecasting Tool for the WebBased Crime Analysis Toolkit,ǳ ʹͲͲ7 IEEE Syst. Inf. Eng. Des. Symp.,pp.ͳ– 5,2007</a:t>
            </a:r>
            <a:endParaRPr sz="1600"/>
          </a:p>
          <a:p>
            <a:pPr marL="457200" lvl="0" indent="-330200" algn="just" rtl="0">
              <a:spcBef>
                <a:spcPts val="0"/>
              </a:spcBef>
              <a:spcAft>
                <a:spcPts val="0"/>
              </a:spcAft>
              <a:buSzPts val="1600"/>
              <a:buAutoNum type="arabicPeriod"/>
            </a:pPr>
            <a:r>
              <a:rPr lang="en" sz="1600"/>
              <a:t>S.Ismail and N. Ramli,ǲShort-Term Crime Forecast ting In Keedah,ǳ Procedia-Soc. Behav. Sci., vol.91,pp.654– 660,2013. </a:t>
            </a:r>
            <a:endParaRPr sz="1600"/>
          </a:p>
          <a:p>
            <a:pPr marL="457200" lvl="0" indent="-330200" algn="just" rtl="0">
              <a:spcBef>
                <a:spcPts val="0"/>
              </a:spcBef>
              <a:spcAft>
                <a:spcPts val="0"/>
              </a:spcAft>
              <a:buSzPts val="1600"/>
              <a:buAutoNum type="arabicPeriod"/>
            </a:pPr>
            <a:r>
              <a:rPr lang="en" sz="1600"/>
              <a:t>W. Gorr and R. Harries, ǲIntroduction to crime forecasting,ǳ vol. ͳ9, pp. ͷͷͳ–555, 2003.</a:t>
            </a:r>
            <a:endParaRPr sz="1600"/>
          </a:p>
          <a:p>
            <a:pPr marL="457200" lvl="0" indent="-330200" algn="just" rtl="0">
              <a:spcBef>
                <a:spcPts val="0"/>
              </a:spcBef>
              <a:spcAft>
                <a:spcPts val="0"/>
              </a:spcAft>
              <a:buSzPts val="1600"/>
              <a:buAutoNum type="arabicPeriod"/>
            </a:pPr>
            <a:r>
              <a:rPr lang="en" sz="1600"/>
              <a:t>Ahishakiye, E., Anisha, C., Dhanashree., and , I., 2017. Crime Prediction Using Decision Tree (J48) Classification Algorithm. International Journal Computer and Information Technology, 6(03)</a:t>
            </a:r>
            <a:endParaRPr sz="1600"/>
          </a:p>
          <a:p>
            <a:pPr marL="457200" lvl="0" indent="-330200" algn="just" rtl="0">
              <a:spcBef>
                <a:spcPts val="0"/>
              </a:spcBef>
              <a:spcAft>
                <a:spcPts val="0"/>
              </a:spcAft>
              <a:buSzPts val="1600"/>
              <a:buAutoNum type="arabicPeriod"/>
            </a:pPr>
            <a:r>
              <a:rPr lang="en" sz="1600"/>
              <a:t>Sivaranjani, S., S. Sivakumari, and M. Aasha. "Crime prediction and forecasting in Tamilnadu using clustering approaches." Emerging Technological Trends (ICETT), International Conference on. IEEE, 2016.</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101"/>
          <p:cNvSpPr txBox="1">
            <a:spLocks noGrp="1"/>
          </p:cNvSpPr>
          <p:nvPr>
            <p:ph type="title"/>
          </p:nvPr>
        </p:nvSpPr>
        <p:spPr>
          <a:xfrm>
            <a:off x="1959429" y="1814650"/>
            <a:ext cx="4881383" cy="9840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sz="6000" b="1" dirty="0"/>
              <a:t>Thank You !</a:t>
            </a:r>
            <a:endParaRPr sz="6000" b="1" dirty="0"/>
          </a:p>
          <a:p>
            <a:pPr marL="0" lvl="0" indent="0" algn="r" rtl="0">
              <a:spcBef>
                <a:spcPts val="0"/>
              </a:spcBef>
              <a:spcAft>
                <a:spcPts val="0"/>
              </a:spcAft>
              <a:buNone/>
            </a:pPr>
            <a:endParaRPr sz="5200" dirty="0"/>
          </a:p>
        </p:txBody>
      </p:sp>
      <p:sp>
        <p:nvSpPr>
          <p:cNvPr id="3158" name="Google Shape;3158;p101"/>
          <p:cNvSpPr txBox="1">
            <a:spLocks noGrp="1"/>
          </p:cNvSpPr>
          <p:nvPr>
            <p:ph type="subTitle" idx="1"/>
          </p:nvPr>
        </p:nvSpPr>
        <p:spPr>
          <a:xfrm>
            <a:off x="9144000" y="3806200"/>
            <a:ext cx="3396300" cy="11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157"/>
                                        </p:tgtEl>
                                        <p:attrNameLst>
                                          <p:attrName>style.visibility</p:attrName>
                                        </p:attrNameLst>
                                      </p:cBhvr>
                                      <p:to>
                                        <p:strVal val="visible"/>
                                      </p:to>
                                    </p:set>
                                    <p:anim calcmode="lin" valueType="num">
                                      <p:cBhvr additive="base">
                                        <p:cTn id="7" dur="1000"/>
                                        <p:tgtEl>
                                          <p:spTgt spid="3157"/>
                                        </p:tgtEl>
                                        <p:attrNameLst>
                                          <p:attrName>ppt_w</p:attrName>
                                        </p:attrNameLst>
                                      </p:cBhvr>
                                      <p:tavLst>
                                        <p:tav tm="0">
                                          <p:val>
                                            <p:strVal val="0"/>
                                          </p:val>
                                        </p:tav>
                                        <p:tav tm="100000">
                                          <p:val>
                                            <p:strVal val="#ppt_w"/>
                                          </p:val>
                                        </p:tav>
                                      </p:tavLst>
                                    </p:anim>
                                    <p:anim calcmode="lin" valueType="num">
                                      <p:cBhvr additive="base">
                                        <p:cTn id="8" dur="1000"/>
                                        <p:tgtEl>
                                          <p:spTgt spid="31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57"/>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Introduction</a:t>
            </a:r>
            <a:endParaRPr sz="6000"/>
          </a:p>
        </p:txBody>
      </p:sp>
      <p:sp>
        <p:nvSpPr>
          <p:cNvPr id="2663" name="Google Shape;2663;p57"/>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grpSp>
        <p:nvGrpSpPr>
          <p:cNvPr id="2664" name="Google Shape;2664;p57"/>
          <p:cNvGrpSpPr/>
          <p:nvPr/>
        </p:nvGrpSpPr>
        <p:grpSpPr>
          <a:xfrm flipH="1">
            <a:off x="2124013" y="1936921"/>
            <a:ext cx="793256" cy="182899"/>
            <a:chOff x="2685575" y="2835950"/>
            <a:chExt cx="433000" cy="99825"/>
          </a:xfrm>
        </p:grpSpPr>
        <p:sp>
          <p:nvSpPr>
            <p:cNvPr id="2665" name="Google Shape;2665;p5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9" name="Google Shape;2669;p57"/>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1" name="Google Shape;2671;p57"/>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672" name="Google Shape;2672;p5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669"/>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664"/>
                                        </p:tgtEl>
                                        <p:attrNameLst>
                                          <p:attrName>style.visibility</p:attrName>
                                        </p:attrNameLst>
                                      </p:cBhvr>
                                      <p:to>
                                        <p:strVal val="visible"/>
                                      </p:to>
                                    </p:set>
                                    <p:anim calcmode="lin" valueType="num">
                                      <p:cBhvr additive="base">
                                        <p:cTn id="9" dur="1000"/>
                                        <p:tgtEl>
                                          <p:spTgt spid="2664"/>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663"/>
                                        </p:tgtEl>
                                        <p:attrNameLst>
                                          <p:attrName>style.visibility</p:attrName>
                                        </p:attrNameLst>
                                      </p:cBhvr>
                                      <p:to>
                                        <p:strVal val="visible"/>
                                      </p:to>
                                    </p:set>
                                    <p:anim calcmode="lin" valueType="num">
                                      <p:cBhvr additive="base">
                                        <p:cTn id="12" dur="1000"/>
                                        <p:tgtEl>
                                          <p:spTgt spid="2663"/>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62"/>
                                        </p:tgtEl>
                                        <p:attrNameLst>
                                          <p:attrName>style.visibility</p:attrName>
                                        </p:attrNameLst>
                                      </p:cBhvr>
                                      <p:to>
                                        <p:strVal val="visible"/>
                                      </p:to>
                                    </p:set>
                                    <p:anim calcmode="lin" valueType="num">
                                      <p:cBhvr additive="base">
                                        <p:cTn id="15" dur="1000"/>
                                        <p:tgtEl>
                                          <p:spTgt spid="2662"/>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671"/>
                                        </p:tgtEl>
                                        <p:attrNameLst>
                                          <p:attrName>style.visibility</p:attrName>
                                        </p:attrNameLst>
                                      </p:cBhvr>
                                      <p:to>
                                        <p:strVal val="visible"/>
                                      </p:to>
                                    </p:set>
                                    <p:anim calcmode="lin" valueType="num">
                                      <p:cBhvr additive="base">
                                        <p:cTn id="18" dur="1000"/>
                                        <p:tgtEl>
                                          <p:spTgt spid="2671"/>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672"/>
                                        </p:tgtEl>
                                        <p:attrNameLst>
                                          <p:attrName>style.visibility</p:attrName>
                                        </p:attrNameLst>
                                      </p:cBhvr>
                                      <p:to>
                                        <p:strVal val="visible"/>
                                      </p:to>
                                    </p:set>
                                    <p:animEffect transition="in" filter="fade">
                                      <p:cBhvr>
                                        <p:cTn id="21" dur="1000"/>
                                        <p:tgtEl>
                                          <p:spTgt spid="2672"/>
                                        </p:tgtEl>
                                      </p:cBhvr>
                                    </p:animEffect>
                                  </p:childTnLst>
                                </p:cTn>
                              </p:par>
                              <p:par>
                                <p:cTn id="22" presetID="10" presetClass="entr" presetSubtype="0" fill="hold" nodeType="withEffect">
                                  <p:stCondLst>
                                    <p:cond delay="0"/>
                                  </p:stCondLst>
                                  <p:childTnLst>
                                    <p:set>
                                      <p:cBhvr>
                                        <p:cTn id="23" dur="1" fill="hold">
                                          <p:stCondLst>
                                            <p:cond delay="0"/>
                                          </p:stCondLst>
                                        </p:cTn>
                                        <p:tgtEl>
                                          <p:spTgt spid="2673"/>
                                        </p:tgtEl>
                                        <p:attrNameLst>
                                          <p:attrName>style.visibility</p:attrName>
                                        </p:attrNameLst>
                                      </p:cBhvr>
                                      <p:to>
                                        <p:strVal val="visible"/>
                                      </p:to>
                                    </p:set>
                                    <p:animEffect transition="in" filter="fade">
                                      <p:cBhvr>
                                        <p:cTn id="24" dur="1000"/>
                                        <p:tgtEl>
                                          <p:spTgt spid="2673"/>
                                        </p:tgtEl>
                                      </p:cBhvr>
                                    </p:animEffect>
                                  </p:childTnLst>
                                </p:cTn>
                              </p:par>
                              <p:par>
                                <p:cTn id="25" presetID="10" presetClass="entr" presetSubtype="0" fill="hold" nodeType="withEffect">
                                  <p:stCondLst>
                                    <p:cond delay="0"/>
                                  </p:stCondLst>
                                  <p:childTnLst>
                                    <p:set>
                                      <p:cBhvr>
                                        <p:cTn id="26" dur="1" fill="hold">
                                          <p:stCondLst>
                                            <p:cond delay="0"/>
                                          </p:stCondLst>
                                        </p:cTn>
                                        <p:tgtEl>
                                          <p:spTgt spid="2674"/>
                                        </p:tgtEl>
                                        <p:attrNameLst>
                                          <p:attrName>style.visibility</p:attrName>
                                        </p:attrNameLst>
                                      </p:cBhvr>
                                      <p:to>
                                        <p:strVal val="visible"/>
                                      </p:to>
                                    </p:set>
                                    <p:animEffect transition="in" filter="fade">
                                      <p:cBhvr>
                                        <p:cTn id="27" dur="1000"/>
                                        <p:tgtEl>
                                          <p:spTgt spid="2674"/>
                                        </p:tgtEl>
                                      </p:cBhvr>
                                    </p:animEffect>
                                  </p:childTnLst>
                                </p:cTn>
                              </p:par>
                              <p:par>
                                <p:cTn id="28" presetID="10" presetClass="entr" presetSubtype="0" fill="hold" nodeType="withEffect">
                                  <p:stCondLst>
                                    <p:cond delay="0"/>
                                  </p:stCondLst>
                                  <p:childTnLst>
                                    <p:set>
                                      <p:cBhvr>
                                        <p:cTn id="29" dur="1" fill="hold">
                                          <p:stCondLst>
                                            <p:cond delay="0"/>
                                          </p:stCondLst>
                                        </p:cTn>
                                        <p:tgtEl>
                                          <p:spTgt spid="2675"/>
                                        </p:tgtEl>
                                        <p:attrNameLst>
                                          <p:attrName>style.visibility</p:attrName>
                                        </p:attrNameLst>
                                      </p:cBhvr>
                                      <p:to>
                                        <p:strVal val="visible"/>
                                      </p:to>
                                    </p:set>
                                    <p:animEffect transition="in" filter="fade">
                                      <p:cBhvr>
                                        <p:cTn id="30" dur="1000"/>
                                        <p:tgtEl>
                                          <p:spTgt spid="2675"/>
                                        </p:tgtEl>
                                      </p:cBhvr>
                                    </p:animEffect>
                                  </p:childTnLst>
                                </p:cTn>
                              </p:par>
                              <p:par>
                                <p:cTn id="31" presetID="10" presetClass="entr" presetSubtype="0" fill="hold" nodeType="withEffect">
                                  <p:stCondLst>
                                    <p:cond delay="0"/>
                                  </p:stCondLst>
                                  <p:childTnLst>
                                    <p:set>
                                      <p:cBhvr>
                                        <p:cTn id="32" dur="1" fill="hold">
                                          <p:stCondLst>
                                            <p:cond delay="0"/>
                                          </p:stCondLst>
                                        </p:cTn>
                                        <p:tgtEl>
                                          <p:spTgt spid="2676"/>
                                        </p:tgtEl>
                                        <p:attrNameLst>
                                          <p:attrName>style.visibility</p:attrName>
                                        </p:attrNameLst>
                                      </p:cBhvr>
                                      <p:to>
                                        <p:strVal val="visible"/>
                                      </p:to>
                                    </p:set>
                                    <p:animEffect transition="in" filter="fade">
                                      <p:cBhvr>
                                        <p:cTn id="33"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5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INTRODUCTION</a:t>
            </a:r>
            <a:endParaRPr/>
          </a:p>
        </p:txBody>
      </p:sp>
      <p:grpSp>
        <p:nvGrpSpPr>
          <p:cNvPr id="2682" name="Google Shape;2682;p58"/>
          <p:cNvGrpSpPr/>
          <p:nvPr/>
        </p:nvGrpSpPr>
        <p:grpSpPr>
          <a:xfrm>
            <a:off x="5268783" y="-1501970"/>
            <a:ext cx="2795003" cy="2795003"/>
            <a:chOff x="1943325" y="-220375"/>
            <a:chExt cx="1298672" cy="1298672"/>
          </a:xfrm>
        </p:grpSpPr>
        <p:sp>
          <p:nvSpPr>
            <p:cNvPr id="2683" name="Google Shape;2683;p5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58"/>
          <p:cNvSpPr txBox="1">
            <a:spLocks noGrp="1"/>
          </p:cNvSpPr>
          <p:nvPr>
            <p:ph type="body" idx="1"/>
          </p:nvPr>
        </p:nvSpPr>
        <p:spPr>
          <a:xfrm>
            <a:off x="627550" y="1206600"/>
            <a:ext cx="8326200" cy="3936900"/>
          </a:xfrm>
          <a:prstGeom prst="rect">
            <a:avLst/>
          </a:prstGeom>
        </p:spPr>
        <p:txBody>
          <a:bodyPr spcFirstLastPara="1" wrap="square" lIns="91425" tIns="91425" rIns="91425" bIns="91425" anchor="t" anchorCtr="0">
            <a:noAutofit/>
          </a:bodyPr>
          <a:lstStyle/>
          <a:p>
            <a:pPr marL="457200" lvl="0" indent="-336550" algn="just" rtl="0">
              <a:lnSpc>
                <a:spcPct val="108000"/>
              </a:lnSpc>
              <a:spcBef>
                <a:spcPts val="0"/>
              </a:spcBef>
              <a:spcAft>
                <a:spcPts val="0"/>
              </a:spcAft>
              <a:buClr>
                <a:srgbClr val="FFFFFF"/>
              </a:buClr>
              <a:buSzPts val="1700"/>
              <a:buChar char="●"/>
            </a:pPr>
            <a:r>
              <a:rPr lang="en" sz="1700" dirty="0">
                <a:solidFill>
                  <a:srgbClr val="FFFFFF"/>
                </a:solidFill>
              </a:rPr>
              <a:t>Crime in India is a major concern for citizens, law enforcement agencies, and policymakers alike. </a:t>
            </a:r>
            <a:endParaRPr sz="1700" dirty="0">
              <a:solidFill>
                <a:srgbClr val="FFFFFF"/>
              </a:solidFill>
            </a:endParaRPr>
          </a:p>
          <a:p>
            <a:pPr marL="457200" lvl="0" indent="0" algn="just" rtl="0">
              <a:lnSpc>
                <a:spcPct val="108000"/>
              </a:lnSpc>
              <a:spcBef>
                <a:spcPts val="0"/>
              </a:spcBef>
              <a:spcAft>
                <a:spcPts val="0"/>
              </a:spcAft>
              <a:buNone/>
            </a:pPr>
            <a:endParaRPr sz="1700" dirty="0">
              <a:solidFill>
                <a:srgbClr val="FFFFFF"/>
              </a:solidFill>
            </a:endParaRPr>
          </a:p>
          <a:p>
            <a:pPr marL="457200" lvl="0" indent="-336550" algn="just" rtl="0">
              <a:lnSpc>
                <a:spcPct val="108000"/>
              </a:lnSpc>
              <a:spcBef>
                <a:spcPts val="0"/>
              </a:spcBef>
              <a:spcAft>
                <a:spcPts val="0"/>
              </a:spcAft>
              <a:buClr>
                <a:srgbClr val="FFFFFF"/>
              </a:buClr>
              <a:buSzPts val="1700"/>
              <a:buChar char="●"/>
            </a:pPr>
            <a:r>
              <a:rPr lang="en" sz="1700" dirty="0">
                <a:solidFill>
                  <a:srgbClr val="FFFFFF"/>
                </a:solidFill>
              </a:rPr>
              <a:t>The country has been grappling with various types of crime, including theft, robbery, assault, and cybercrime. </a:t>
            </a:r>
            <a:endParaRPr sz="1700" dirty="0">
              <a:solidFill>
                <a:srgbClr val="FFFFFF"/>
              </a:solidFill>
            </a:endParaRPr>
          </a:p>
          <a:p>
            <a:pPr marL="457200" lvl="0" indent="0" algn="just" rtl="0">
              <a:lnSpc>
                <a:spcPct val="108000"/>
              </a:lnSpc>
              <a:spcBef>
                <a:spcPts val="0"/>
              </a:spcBef>
              <a:spcAft>
                <a:spcPts val="0"/>
              </a:spcAft>
              <a:buNone/>
            </a:pPr>
            <a:endParaRPr sz="1700" dirty="0">
              <a:solidFill>
                <a:srgbClr val="FFFFFF"/>
              </a:solidFill>
            </a:endParaRPr>
          </a:p>
          <a:p>
            <a:pPr marL="457200" lvl="0" indent="-336550" algn="just" rtl="0">
              <a:lnSpc>
                <a:spcPct val="108000"/>
              </a:lnSpc>
              <a:spcBef>
                <a:spcPts val="0"/>
              </a:spcBef>
              <a:spcAft>
                <a:spcPts val="0"/>
              </a:spcAft>
              <a:buClr>
                <a:srgbClr val="FFFFFF"/>
              </a:buClr>
              <a:buSzPts val="1700"/>
              <a:buChar char="●"/>
            </a:pPr>
            <a:r>
              <a:rPr lang="en" sz="1700" dirty="0">
                <a:solidFill>
                  <a:srgbClr val="FFFFFF"/>
                </a:solidFill>
              </a:rPr>
              <a:t>The increasing crime rate not only affects the safety and security of the citizens but also has a negative impact on the economic development and social fabric of the country. </a:t>
            </a:r>
            <a:endParaRPr sz="1700" dirty="0">
              <a:solidFill>
                <a:srgbClr val="FFFFFF"/>
              </a:solidFill>
            </a:endParaRPr>
          </a:p>
          <a:p>
            <a:pPr marL="457200" lvl="0" indent="0" algn="just" rtl="0">
              <a:lnSpc>
                <a:spcPct val="108000"/>
              </a:lnSpc>
              <a:spcBef>
                <a:spcPts val="0"/>
              </a:spcBef>
              <a:spcAft>
                <a:spcPts val="0"/>
              </a:spcAft>
              <a:buNone/>
            </a:pPr>
            <a:endParaRPr sz="1700" dirty="0">
              <a:solidFill>
                <a:srgbClr val="FFFFFF"/>
              </a:solidFill>
            </a:endParaRPr>
          </a:p>
          <a:p>
            <a:pPr marL="457200" lvl="0" indent="-336550" algn="just" rtl="0">
              <a:lnSpc>
                <a:spcPct val="90000"/>
              </a:lnSpc>
              <a:spcBef>
                <a:spcPts val="0"/>
              </a:spcBef>
              <a:spcAft>
                <a:spcPts val="0"/>
              </a:spcAft>
              <a:buClr>
                <a:srgbClr val="ECECEC"/>
              </a:buClr>
              <a:buSzPts val="1700"/>
              <a:buChar char="●"/>
            </a:pPr>
            <a:r>
              <a:rPr lang="en" sz="1700" dirty="0">
                <a:solidFill>
                  <a:srgbClr val="ECECEC"/>
                </a:solidFill>
              </a:rPr>
              <a:t>To address this issue, it is important to analyze crime data and identify crime zones, future crime zone trends, predict crime rates based on projected population and forecast crime rate. </a:t>
            </a:r>
            <a:endParaRPr sz="1700" dirty="0">
              <a:solidFill>
                <a:srgbClr val="ECECEC"/>
              </a:solidFill>
            </a:endParaRPr>
          </a:p>
          <a:p>
            <a:pPr marL="0" lvl="0" indent="0" algn="l" rtl="0">
              <a:lnSpc>
                <a:spcPct val="90000"/>
              </a:lnSpc>
              <a:spcBef>
                <a:spcPts val="0"/>
              </a:spcBef>
              <a:spcAft>
                <a:spcPts val="0"/>
              </a:spcAft>
              <a:buNone/>
            </a:pPr>
            <a:endParaRPr sz="1700" dirty="0">
              <a:solidFill>
                <a:srgbClr val="ECECEC"/>
              </a:solidFill>
              <a:latin typeface="Arial"/>
              <a:ea typeface="Arial"/>
              <a:cs typeface="Arial"/>
              <a:sym typeface="Arial"/>
            </a:endParaRPr>
          </a:p>
          <a:p>
            <a:pPr marL="0" lvl="0" indent="0" algn="l" rtl="0">
              <a:lnSpc>
                <a:spcPct val="90000"/>
              </a:lnSpc>
              <a:spcBef>
                <a:spcPts val="0"/>
              </a:spcBef>
              <a:spcAft>
                <a:spcPts val="0"/>
              </a:spcAft>
              <a:buNone/>
            </a:pPr>
            <a:endParaRPr sz="1700" dirty="0">
              <a:solidFill>
                <a:srgbClr val="ECECEC"/>
              </a:solidFill>
              <a:latin typeface="Arial"/>
              <a:ea typeface="Arial"/>
              <a:cs typeface="Arial"/>
              <a:sym typeface="Arial"/>
            </a:endParaRPr>
          </a:p>
          <a:p>
            <a:pPr marL="0" lvl="0" indent="0" algn="l" rtl="0">
              <a:lnSpc>
                <a:spcPct val="90000"/>
              </a:lnSpc>
              <a:spcBef>
                <a:spcPts val="0"/>
              </a:spcBef>
              <a:spcAft>
                <a:spcPts val="0"/>
              </a:spcAft>
              <a:buNone/>
            </a:pPr>
            <a:endParaRPr sz="1700" dirty="0">
              <a:solidFill>
                <a:srgbClr val="ECECEC"/>
              </a:solidFill>
              <a:latin typeface="Arial"/>
              <a:ea typeface="Arial"/>
              <a:cs typeface="Arial"/>
              <a:sym typeface="Arial"/>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81"/>
                                        </p:tgtEl>
                                        <p:attrNameLst>
                                          <p:attrName>style.visibility</p:attrName>
                                        </p:attrNameLst>
                                      </p:cBhvr>
                                      <p:to>
                                        <p:strVal val="visible"/>
                                      </p:to>
                                    </p:set>
                                    <p:anim calcmode="lin" valueType="num">
                                      <p:cBhvr additive="base">
                                        <p:cTn id="7" dur="1000"/>
                                        <p:tgtEl>
                                          <p:spTgt spid="2681"/>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59"/>
          <p:cNvSpPr txBox="1">
            <a:spLocks noGrp="1"/>
          </p:cNvSpPr>
          <p:nvPr>
            <p:ph type="title"/>
          </p:nvPr>
        </p:nvSpPr>
        <p:spPr>
          <a:xfrm>
            <a:off x="681700" y="1079650"/>
            <a:ext cx="7913400" cy="4009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endParaRPr sz="1400"/>
          </a:p>
          <a:p>
            <a:pPr marL="457200" lvl="0" indent="-336550" algn="just" rtl="0">
              <a:lnSpc>
                <a:spcPct val="90000"/>
              </a:lnSpc>
              <a:spcBef>
                <a:spcPts val="0"/>
              </a:spcBef>
              <a:spcAft>
                <a:spcPts val="0"/>
              </a:spcAft>
              <a:buClr>
                <a:srgbClr val="ECECEC"/>
              </a:buClr>
              <a:buSzPts val="1700"/>
              <a:buFont typeface="Bai Jamjuree"/>
              <a:buChar char="●"/>
            </a:pPr>
            <a:r>
              <a:rPr lang="en" sz="1700">
                <a:solidFill>
                  <a:srgbClr val="ECECEC"/>
                </a:solidFill>
                <a:latin typeface="Bai Jamjuree"/>
                <a:ea typeface="Bai Jamjuree"/>
                <a:cs typeface="Bai Jamjuree"/>
                <a:sym typeface="Bai Jamjuree"/>
              </a:rPr>
              <a:t>This can help law enforcement agencies to prioritize their efforts and deploy resources more effectively.</a:t>
            </a:r>
            <a:endParaRPr sz="1700">
              <a:latin typeface="Bai Jamjuree"/>
              <a:ea typeface="Bai Jamjuree"/>
              <a:cs typeface="Bai Jamjuree"/>
              <a:sym typeface="Bai Jamjuree"/>
            </a:endParaRPr>
          </a:p>
          <a:p>
            <a:pPr marL="457200" lvl="0" indent="0" algn="just" rtl="0">
              <a:spcBef>
                <a:spcPts val="0"/>
              </a:spcBef>
              <a:spcAft>
                <a:spcPts val="0"/>
              </a:spcAft>
              <a:buNone/>
            </a:pPr>
            <a:endParaRPr sz="1700">
              <a:latin typeface="Bai Jamjuree"/>
              <a:ea typeface="Bai Jamjuree"/>
              <a:cs typeface="Bai Jamjuree"/>
              <a:sym typeface="Bai Jamjuree"/>
            </a:endParaRPr>
          </a:p>
          <a:p>
            <a:pPr marL="457200" lvl="0" indent="0" algn="just" rtl="0">
              <a:spcBef>
                <a:spcPts val="0"/>
              </a:spcBef>
              <a:spcAft>
                <a:spcPts val="0"/>
              </a:spcAft>
              <a:buNone/>
            </a:pPr>
            <a:endParaRPr sz="1700">
              <a:latin typeface="Bai Jamjuree"/>
              <a:ea typeface="Bai Jamjuree"/>
              <a:cs typeface="Bai Jamjuree"/>
              <a:sym typeface="Bai Jamjuree"/>
            </a:endParaRPr>
          </a:p>
          <a:p>
            <a:pPr marL="457200" lvl="0" indent="-336550" algn="just" rtl="0">
              <a:spcBef>
                <a:spcPts val="0"/>
              </a:spcBef>
              <a:spcAft>
                <a:spcPts val="0"/>
              </a:spcAft>
              <a:buSzPts val="1700"/>
              <a:buFont typeface="Bai Jamjuree"/>
              <a:buChar char="●"/>
            </a:pPr>
            <a:r>
              <a:rPr lang="en" sz="1700">
                <a:latin typeface="Bai Jamjuree"/>
                <a:ea typeface="Bai Jamjuree"/>
                <a:cs typeface="Bai Jamjuree"/>
                <a:sym typeface="Bai Jamjuree"/>
              </a:rPr>
              <a:t>In this project, we will explore the crime domain in India, the scope of using Indian crime data for crime analysis, and the potential of ML techniques to aid in the analysis of data so that various strategies can be adopted by the law enforcement agencies that can be deployed to prevent crime and improve the safety and security of citizens.</a:t>
            </a:r>
            <a:endParaRPr sz="1700">
              <a:latin typeface="Bai Jamjuree"/>
              <a:ea typeface="Bai Jamjuree"/>
              <a:cs typeface="Bai Jamjuree"/>
              <a:sym typeface="Bai Jamjure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60"/>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Literature Survey</a:t>
            </a:r>
            <a:endParaRPr sz="6000"/>
          </a:p>
        </p:txBody>
      </p:sp>
      <p:sp>
        <p:nvSpPr>
          <p:cNvPr id="2742" name="Google Shape;2742;p60"/>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grpSp>
        <p:nvGrpSpPr>
          <p:cNvPr id="2743" name="Google Shape;2743;p60"/>
          <p:cNvGrpSpPr/>
          <p:nvPr/>
        </p:nvGrpSpPr>
        <p:grpSpPr>
          <a:xfrm flipH="1">
            <a:off x="2124013" y="1936921"/>
            <a:ext cx="793256" cy="182899"/>
            <a:chOff x="2685575" y="2835950"/>
            <a:chExt cx="433000" cy="99825"/>
          </a:xfrm>
        </p:grpSpPr>
        <p:sp>
          <p:nvSpPr>
            <p:cNvPr id="2744" name="Google Shape;2744;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0"/>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0" name="Google Shape;2750;p60"/>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51" name="Google Shape;2751;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48"/>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43"/>
                                        </p:tgtEl>
                                        <p:attrNameLst>
                                          <p:attrName>style.visibility</p:attrName>
                                        </p:attrNameLst>
                                      </p:cBhvr>
                                      <p:to>
                                        <p:strVal val="visible"/>
                                      </p:to>
                                    </p:set>
                                    <p:anim calcmode="lin" valueType="num">
                                      <p:cBhvr additive="base">
                                        <p:cTn id="9" dur="1000"/>
                                        <p:tgtEl>
                                          <p:spTgt spid="2743"/>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42"/>
                                        </p:tgtEl>
                                        <p:attrNameLst>
                                          <p:attrName>style.visibility</p:attrName>
                                        </p:attrNameLst>
                                      </p:cBhvr>
                                      <p:to>
                                        <p:strVal val="visible"/>
                                      </p:to>
                                    </p:set>
                                    <p:anim calcmode="lin" valueType="num">
                                      <p:cBhvr additive="base">
                                        <p:cTn id="12" dur="1000"/>
                                        <p:tgtEl>
                                          <p:spTgt spid="2742"/>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41"/>
                                        </p:tgtEl>
                                        <p:attrNameLst>
                                          <p:attrName>style.visibility</p:attrName>
                                        </p:attrNameLst>
                                      </p:cBhvr>
                                      <p:to>
                                        <p:strVal val="visible"/>
                                      </p:to>
                                    </p:set>
                                    <p:anim calcmode="lin" valueType="num">
                                      <p:cBhvr additive="base">
                                        <p:cTn id="15" dur="1000"/>
                                        <p:tgtEl>
                                          <p:spTgt spid="2741"/>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50"/>
                                        </p:tgtEl>
                                        <p:attrNameLst>
                                          <p:attrName>style.visibility</p:attrName>
                                        </p:attrNameLst>
                                      </p:cBhvr>
                                      <p:to>
                                        <p:strVal val="visible"/>
                                      </p:to>
                                    </p:set>
                                    <p:anim calcmode="lin" valueType="num">
                                      <p:cBhvr additive="base">
                                        <p:cTn id="18" dur="1000"/>
                                        <p:tgtEl>
                                          <p:spTgt spid="2750"/>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51"/>
                                        </p:tgtEl>
                                        <p:attrNameLst>
                                          <p:attrName>style.visibility</p:attrName>
                                        </p:attrNameLst>
                                      </p:cBhvr>
                                      <p:to>
                                        <p:strVal val="visible"/>
                                      </p:to>
                                    </p:set>
                                    <p:animEffect transition="in" filter="fade">
                                      <p:cBhvr>
                                        <p:cTn id="21" dur="1000"/>
                                        <p:tgtEl>
                                          <p:spTgt spid="2751"/>
                                        </p:tgtEl>
                                      </p:cBhvr>
                                    </p:animEffect>
                                  </p:childTnLst>
                                </p:cTn>
                              </p:par>
                              <p:par>
                                <p:cTn id="22" presetID="10" presetClass="entr" presetSubtype="0" fill="hold" nodeType="withEffect">
                                  <p:stCondLst>
                                    <p:cond delay="0"/>
                                  </p:stCondLst>
                                  <p:childTnLst>
                                    <p:set>
                                      <p:cBhvr>
                                        <p:cTn id="23" dur="1" fill="hold">
                                          <p:stCondLst>
                                            <p:cond delay="0"/>
                                          </p:stCondLst>
                                        </p:cTn>
                                        <p:tgtEl>
                                          <p:spTgt spid="2752"/>
                                        </p:tgtEl>
                                        <p:attrNameLst>
                                          <p:attrName>style.visibility</p:attrName>
                                        </p:attrNameLst>
                                      </p:cBhvr>
                                      <p:to>
                                        <p:strVal val="visible"/>
                                      </p:to>
                                    </p:set>
                                    <p:animEffect transition="in" filter="fade">
                                      <p:cBhvr>
                                        <p:cTn id="24" dur="1000"/>
                                        <p:tgtEl>
                                          <p:spTgt spid="2752"/>
                                        </p:tgtEl>
                                      </p:cBhvr>
                                    </p:animEffect>
                                  </p:childTnLst>
                                </p:cTn>
                              </p:par>
                              <p:par>
                                <p:cTn id="25" presetID="10" presetClass="entr" presetSubtype="0" fill="hold" nodeType="withEffect">
                                  <p:stCondLst>
                                    <p:cond delay="0"/>
                                  </p:stCondLst>
                                  <p:childTnLst>
                                    <p:set>
                                      <p:cBhvr>
                                        <p:cTn id="26" dur="1" fill="hold">
                                          <p:stCondLst>
                                            <p:cond delay="0"/>
                                          </p:stCondLst>
                                        </p:cTn>
                                        <p:tgtEl>
                                          <p:spTgt spid="2753"/>
                                        </p:tgtEl>
                                        <p:attrNameLst>
                                          <p:attrName>style.visibility</p:attrName>
                                        </p:attrNameLst>
                                      </p:cBhvr>
                                      <p:to>
                                        <p:strVal val="visible"/>
                                      </p:to>
                                    </p:set>
                                    <p:animEffect transition="in" filter="fade">
                                      <p:cBhvr>
                                        <p:cTn id="27" dur="1000"/>
                                        <p:tgtEl>
                                          <p:spTgt spid="2753"/>
                                        </p:tgtEl>
                                      </p:cBhvr>
                                    </p:animEffect>
                                  </p:childTnLst>
                                </p:cTn>
                              </p:par>
                              <p:par>
                                <p:cTn id="28" presetID="10" presetClass="entr" presetSubtype="0" fill="hold" nodeType="withEffect">
                                  <p:stCondLst>
                                    <p:cond delay="0"/>
                                  </p:stCondLst>
                                  <p:childTnLst>
                                    <p:set>
                                      <p:cBhvr>
                                        <p:cTn id="29" dur="1" fill="hold">
                                          <p:stCondLst>
                                            <p:cond delay="0"/>
                                          </p:stCondLst>
                                        </p:cTn>
                                        <p:tgtEl>
                                          <p:spTgt spid="2754"/>
                                        </p:tgtEl>
                                        <p:attrNameLst>
                                          <p:attrName>style.visibility</p:attrName>
                                        </p:attrNameLst>
                                      </p:cBhvr>
                                      <p:to>
                                        <p:strVal val="visible"/>
                                      </p:to>
                                    </p:set>
                                    <p:animEffect transition="in" filter="fade">
                                      <p:cBhvr>
                                        <p:cTn id="30" dur="1000"/>
                                        <p:tgtEl>
                                          <p:spTgt spid="2754"/>
                                        </p:tgtEl>
                                      </p:cBhvr>
                                    </p:animEffect>
                                  </p:childTnLst>
                                </p:cTn>
                              </p:par>
                              <p:par>
                                <p:cTn id="31" presetID="10" presetClass="entr" presetSubtype="0" fill="hold" nodeType="withEffect">
                                  <p:stCondLst>
                                    <p:cond delay="0"/>
                                  </p:stCondLst>
                                  <p:childTnLst>
                                    <p:set>
                                      <p:cBhvr>
                                        <p:cTn id="32" dur="1" fill="hold">
                                          <p:stCondLst>
                                            <p:cond delay="0"/>
                                          </p:stCondLst>
                                        </p:cTn>
                                        <p:tgtEl>
                                          <p:spTgt spid="2755"/>
                                        </p:tgtEl>
                                        <p:attrNameLst>
                                          <p:attrName>style.visibility</p:attrName>
                                        </p:attrNameLst>
                                      </p:cBhvr>
                                      <p:to>
                                        <p:strVal val="visible"/>
                                      </p:to>
                                    </p:set>
                                    <p:animEffect transition="in" filter="fade">
                                      <p:cBhvr>
                                        <p:cTn id="33" dur="1000"/>
                                        <p:tgtEl>
                                          <p:spTgt spid="2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graphicFrame>
        <p:nvGraphicFramePr>
          <p:cNvPr id="2760" name="Google Shape;2760;p61"/>
          <p:cNvGraphicFramePr/>
          <p:nvPr/>
        </p:nvGraphicFramePr>
        <p:xfrm>
          <a:off x="1067350" y="833663"/>
          <a:ext cx="7668800" cy="3501316"/>
        </p:xfrm>
        <a:graphic>
          <a:graphicData uri="http://schemas.openxmlformats.org/drawingml/2006/table">
            <a:tbl>
              <a:tblPr>
                <a:noFill/>
                <a:tableStyleId>{5B4417B9-D16E-4266-8F44-B33151DD2A57}</a:tableStyleId>
              </a:tblPr>
              <a:tblGrid>
                <a:gridCol w="511025">
                  <a:extLst>
                    <a:ext uri="{9D8B030D-6E8A-4147-A177-3AD203B41FA5}">
                      <a16:colId xmlns:a16="http://schemas.microsoft.com/office/drawing/2014/main" val="20000"/>
                    </a:ext>
                  </a:extLst>
                </a:gridCol>
                <a:gridCol w="1636350">
                  <a:extLst>
                    <a:ext uri="{9D8B030D-6E8A-4147-A177-3AD203B41FA5}">
                      <a16:colId xmlns:a16="http://schemas.microsoft.com/office/drawing/2014/main" val="20001"/>
                    </a:ext>
                  </a:extLst>
                </a:gridCol>
                <a:gridCol w="2218925">
                  <a:extLst>
                    <a:ext uri="{9D8B030D-6E8A-4147-A177-3AD203B41FA5}">
                      <a16:colId xmlns:a16="http://schemas.microsoft.com/office/drawing/2014/main" val="20002"/>
                    </a:ext>
                  </a:extLst>
                </a:gridCol>
                <a:gridCol w="1602400">
                  <a:extLst>
                    <a:ext uri="{9D8B030D-6E8A-4147-A177-3AD203B41FA5}">
                      <a16:colId xmlns:a16="http://schemas.microsoft.com/office/drawing/2014/main" val="20003"/>
                    </a:ext>
                  </a:extLst>
                </a:gridCol>
                <a:gridCol w="1700100">
                  <a:extLst>
                    <a:ext uri="{9D8B030D-6E8A-4147-A177-3AD203B41FA5}">
                      <a16:colId xmlns:a16="http://schemas.microsoft.com/office/drawing/2014/main" val="20004"/>
                    </a:ext>
                  </a:extLst>
                </a:gridCol>
              </a:tblGrid>
              <a:tr h="553125">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SNo.</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Title</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Strategy</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Advantage</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Limitation</a:t>
                      </a:r>
                      <a:endParaRPr sz="1200" b="1">
                        <a:solidFill>
                          <a:srgbClr val="FFFFFF"/>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1025725">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1.</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Analysis and Prediction Using Fuzzy C-Means Algorithm, B. Sivangaleela, S.Rajesh-2019</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Fuzzy C-Means Algorithm to predict the crime rate</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It gives the flexibility to express that data points can belong to more than one cluster</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Apriori specification of the number of clusters</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1032075">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2.</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Prediction Using KNN Algorithm, Akash Kumar, Aniket Verma, Gandhali Shinde, Yash Sukhdeve, Nidhi Lal-2020</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KNN Algorithm to predict the crime rate</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There's no need to build a model or tune several parameters</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As dataset grows efficiency or speed of algorithm declines very fast</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716800">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3.</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Type and Occurrence Prediction Using Machine Learning Algorithm, ICAIS-2021</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XGBoost, AdaBoost, Random Forest and KNN</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The accuracy has been high when compared to other models.</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It does not perform so well on sparse and unstructured data</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2761" name="Google Shape;2761;p61"/>
          <p:cNvSpPr txBox="1"/>
          <p:nvPr/>
        </p:nvSpPr>
        <p:spPr>
          <a:xfrm>
            <a:off x="1498000" y="258875"/>
            <a:ext cx="6372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lt1"/>
                </a:solidFill>
                <a:latin typeface="Aldrich"/>
                <a:ea typeface="Aldrich"/>
                <a:cs typeface="Aldrich"/>
                <a:sym typeface="Aldrich"/>
              </a:rPr>
              <a:t>Literature Survey</a:t>
            </a:r>
            <a:endParaRPr sz="2500" b="1">
              <a:solidFill>
                <a:schemeClr val="lt1"/>
              </a:solidFill>
              <a:latin typeface="Aldrich"/>
              <a:ea typeface="Aldrich"/>
              <a:cs typeface="Aldrich"/>
              <a:sym typeface="Aldrich"/>
            </a:endParaRPr>
          </a:p>
        </p:txBody>
      </p:sp>
    </p:spTree>
  </p:cSld>
  <p:clrMapOvr>
    <a:masterClrMapping/>
  </p:clrMapOvr>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1962</Words>
  <Application>Microsoft Office PowerPoint</Application>
  <PresentationFormat>On-screen Show (16:9)</PresentationFormat>
  <Paragraphs>284</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Anaheim</vt:lpstr>
      <vt:lpstr>Calibri</vt:lpstr>
      <vt:lpstr>Bai Jamjuree SemiBold</vt:lpstr>
      <vt:lpstr>Bai Jamjuree</vt:lpstr>
      <vt:lpstr>Arial</vt:lpstr>
      <vt:lpstr>Aldrich</vt:lpstr>
      <vt:lpstr>Data Science Project Proposal XL by Slidesgo</vt:lpstr>
      <vt:lpstr>CRIME ANALYSIS Major Project </vt:lpstr>
      <vt:lpstr>TEAM MEMBERS</vt:lpstr>
      <vt:lpstr>TABLE OF CONTENT</vt:lpstr>
      <vt:lpstr>TABLE OF CONTENT</vt:lpstr>
      <vt:lpstr>Introduction</vt:lpstr>
      <vt:lpstr>INTRODUCTION</vt:lpstr>
      <vt:lpstr> This can help law enforcement agencies to prioritize their efforts and deploy resources more effectively.   In this project, we will explore the crime domain in India, the scope of using Indian crime data for crime analysis, and the potential of ML techniques to aid in the analysis of data so that various strategies can be adopted by the law enforcement agencies that can be deployed to prevent crime and improve the safety and security of citizens.</vt:lpstr>
      <vt:lpstr>Literature Survey</vt:lpstr>
      <vt:lpstr>PowerPoint Presentation</vt:lpstr>
      <vt:lpstr>Problem Statement</vt:lpstr>
      <vt:lpstr>PROBLEM STATEMENT</vt:lpstr>
      <vt:lpstr>OBJECTIVES</vt:lpstr>
      <vt:lpstr>System Design</vt:lpstr>
      <vt:lpstr>SYSTEM DESIGN</vt:lpstr>
      <vt:lpstr>SYSTEM OVERVIEW</vt:lpstr>
      <vt:lpstr>Implementation</vt:lpstr>
      <vt:lpstr>K-MEANS CLUSTERING</vt:lpstr>
      <vt:lpstr>K-MEANS SCREENSHOT</vt:lpstr>
      <vt:lpstr>RANDOM FOREST CLASSIFIER</vt:lpstr>
      <vt:lpstr>EXPONENTIAL SMOOTHING</vt:lpstr>
      <vt:lpstr>RANDOM FOREST SCREENSHOT</vt:lpstr>
      <vt:lpstr>LINEAR REGRESSION</vt:lpstr>
      <vt:lpstr>POPULATION PROJECTION</vt:lpstr>
      <vt:lpstr>LINEAR REGRESSION SCREENSHOT</vt:lpstr>
      <vt:lpstr>Time Series Forecasting</vt:lpstr>
      <vt:lpstr>Time Series Forecasting SCREENSHOT Crime Rate:</vt:lpstr>
      <vt:lpstr>Time Series Forecasting SCREENSHOT  Total IPC:</vt:lpstr>
      <vt:lpstr>VISUALIZATION DASHBOARDS</vt:lpstr>
      <vt:lpstr>GOOGLE CHARTS SCREENSHOTS</vt:lpstr>
      <vt:lpstr>PLOTLY SCREENSHOTS (Multi-Linear)</vt:lpstr>
      <vt:lpstr>Stacked Bar Chart</vt:lpstr>
      <vt:lpstr>Grouped Bar Chart</vt:lpstr>
      <vt:lpstr>Geo-Spatial Analysis</vt:lpstr>
      <vt:lpstr>WEB SCRAPING MODULE</vt:lpstr>
      <vt:lpstr>WEB SCRAPING SCREENSHOT</vt:lpstr>
      <vt:lpstr>Testing</vt:lpstr>
      <vt:lpstr>TESTING</vt:lpstr>
      <vt:lpstr>TESTING</vt:lpstr>
      <vt:lpstr>TESTING</vt:lpstr>
      <vt:lpstr>TESTING</vt:lpstr>
      <vt:lpstr>TEST ON DATASETS</vt:lpstr>
      <vt:lpstr>Conclusion</vt:lpstr>
      <vt:lpstr>Conclusion </vt:lpstr>
      <vt:lpstr>Conclusion </vt:lpstr>
      <vt:lpstr>Future Enhancements</vt:lpstr>
      <vt:lpstr>Future Scope</vt:lpstr>
      <vt:lpstr>References</vt:lpstr>
      <vt:lpstr>REFERENCES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Major Project </dc:title>
  <cp:lastModifiedBy>mubeen zaki</cp:lastModifiedBy>
  <cp:revision>4</cp:revision>
  <dcterms:modified xsi:type="dcterms:W3CDTF">2023-05-23T12:10:47Z</dcterms:modified>
</cp:coreProperties>
</file>